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8288000" cy="10287000"/>
  <p:notesSz cx="6858000" cy="9144000"/>
  <p:embeddedFontLst>
    <p:embeddedFont>
      <p:font typeface="Glacial Indifference Bold" charset="1" panose="00000800000000000000"/>
      <p:regular r:id="rId58"/>
    </p:embeddedFont>
    <p:embeddedFont>
      <p:font typeface="Amatic SC Bold" charset="1" panose="000008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74884" y="883904"/>
            <a:ext cx="16338232" cy="8374396"/>
            <a:chOff x="0" y="0"/>
            <a:chExt cx="4303073" cy="2205602"/>
          </a:xfrm>
        </p:grpSpPr>
        <p:sp>
          <p:nvSpPr>
            <p:cNvPr name="Freeform 3" id="3"/>
            <p:cNvSpPr/>
            <p:nvPr/>
          </p:nvSpPr>
          <p:spPr>
            <a:xfrm flipH="false" flipV="false" rot="0">
              <a:off x="0" y="0"/>
              <a:ext cx="4303073" cy="2205602"/>
            </a:xfrm>
            <a:custGeom>
              <a:avLst/>
              <a:gdLst/>
              <a:ahLst/>
              <a:cxnLst/>
              <a:rect r="r" b="b" t="t" l="l"/>
              <a:pathLst>
                <a:path h="2205602" w="4303073">
                  <a:moveTo>
                    <a:pt x="0" y="0"/>
                  </a:moveTo>
                  <a:lnTo>
                    <a:pt x="4303073" y="0"/>
                  </a:lnTo>
                  <a:lnTo>
                    <a:pt x="4303073" y="2205602"/>
                  </a:lnTo>
                  <a:lnTo>
                    <a:pt x="0" y="2205602"/>
                  </a:lnTo>
                  <a:close/>
                </a:path>
              </a:pathLst>
            </a:custGeom>
            <a:solidFill>
              <a:srgbClr val="000000">
                <a:alpha val="0"/>
              </a:srgbClr>
            </a:solidFill>
            <a:ln w="19050" cap="sq">
              <a:solidFill>
                <a:srgbClr val="FBC4D4"/>
              </a:solidFill>
              <a:prstDash val="solid"/>
              <a:miter/>
            </a:ln>
          </p:spPr>
        </p:sp>
        <p:sp>
          <p:nvSpPr>
            <p:cNvPr name="TextBox 4" id="4"/>
            <p:cNvSpPr txBox="true"/>
            <p:nvPr/>
          </p:nvSpPr>
          <p:spPr>
            <a:xfrm>
              <a:off x="0" y="-38100"/>
              <a:ext cx="4303073" cy="22437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4884" y="4311031"/>
            <a:ext cx="16338232" cy="3086100"/>
            <a:chOff x="0" y="0"/>
            <a:chExt cx="4303073" cy="812800"/>
          </a:xfrm>
        </p:grpSpPr>
        <p:sp>
          <p:nvSpPr>
            <p:cNvPr name="Freeform 6" id="6"/>
            <p:cNvSpPr/>
            <p:nvPr/>
          </p:nvSpPr>
          <p:spPr>
            <a:xfrm flipH="false" flipV="false" rot="0">
              <a:off x="0" y="0"/>
              <a:ext cx="4303073" cy="812800"/>
            </a:xfrm>
            <a:custGeom>
              <a:avLst/>
              <a:gdLst/>
              <a:ahLst/>
              <a:cxnLst/>
              <a:rect r="r" b="b" t="t" l="l"/>
              <a:pathLst>
                <a:path h="812800" w="4303073">
                  <a:moveTo>
                    <a:pt x="0" y="0"/>
                  </a:moveTo>
                  <a:lnTo>
                    <a:pt x="4303073" y="0"/>
                  </a:lnTo>
                  <a:lnTo>
                    <a:pt x="4303073" y="812800"/>
                  </a:lnTo>
                  <a:lnTo>
                    <a:pt x="0" y="812800"/>
                  </a:lnTo>
                  <a:close/>
                </a:path>
              </a:pathLst>
            </a:custGeom>
            <a:solidFill>
              <a:srgbClr val="FBC4D4"/>
            </a:solidFill>
          </p:spPr>
        </p:sp>
        <p:sp>
          <p:nvSpPr>
            <p:cNvPr name="TextBox 7" id="7"/>
            <p:cNvSpPr txBox="true"/>
            <p:nvPr/>
          </p:nvSpPr>
          <p:spPr>
            <a:xfrm>
              <a:off x="0" y="-38100"/>
              <a:ext cx="4303073"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821265" y="4555825"/>
            <a:ext cx="13700077" cy="2176129"/>
          </a:xfrm>
          <a:prstGeom prst="rect">
            <a:avLst/>
          </a:prstGeom>
        </p:spPr>
        <p:txBody>
          <a:bodyPr anchor="t" rtlCol="false" tIns="0" lIns="0" bIns="0" rIns="0">
            <a:spAutoFit/>
          </a:bodyPr>
          <a:lstStyle/>
          <a:p>
            <a:pPr algn="just">
              <a:lnSpc>
                <a:spcPts val="4285"/>
              </a:lnSpc>
            </a:pPr>
            <a:r>
              <a:rPr lang="en-US" b="true" sz="3662" spc="494">
                <a:solidFill>
                  <a:srgbClr val="000000"/>
                </a:solidFill>
                <a:latin typeface="Glacial Indifference Bold"/>
                <a:ea typeface="Glacial Indifference Bold"/>
                <a:cs typeface="Glacial Indifference Bold"/>
                <a:sym typeface="Glacial Indifference Bold"/>
              </a:rPr>
              <a:t>THIS IS A PRESENTATION ABOUT THE ETL (EXTRACT, TRANSFORM AND LOAD) PROCESS, DATA CLEANING AND PREPARATION OF REPORT USING MS EXCEL.</a:t>
            </a:r>
          </a:p>
        </p:txBody>
      </p:sp>
      <p:sp>
        <p:nvSpPr>
          <p:cNvPr name="AutoShape 9" id="9"/>
          <p:cNvSpPr/>
          <p:nvPr/>
        </p:nvSpPr>
        <p:spPr>
          <a:xfrm flipV="true">
            <a:off x="9144000" y="7397131"/>
            <a:ext cx="0" cy="1861169"/>
          </a:xfrm>
          <a:prstGeom prst="line">
            <a:avLst/>
          </a:prstGeom>
          <a:ln cap="flat" w="19050">
            <a:solidFill>
              <a:srgbClr val="FBC4D4"/>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20116769" cy="10045744"/>
          </a:xfrm>
          <a:custGeom>
            <a:avLst/>
            <a:gdLst/>
            <a:ahLst/>
            <a:cxnLst/>
            <a:rect r="r" b="b" t="t" l="l"/>
            <a:pathLst>
              <a:path h="10045744" w="20116769">
                <a:moveTo>
                  <a:pt x="0" y="0"/>
                </a:moveTo>
                <a:lnTo>
                  <a:pt x="20116769" y="0"/>
                </a:lnTo>
                <a:lnTo>
                  <a:pt x="20116769" y="10045744"/>
                </a:lnTo>
                <a:lnTo>
                  <a:pt x="0" y="10045744"/>
                </a:lnTo>
                <a:lnTo>
                  <a:pt x="0" y="0"/>
                </a:lnTo>
                <a:close/>
              </a:path>
            </a:pathLst>
          </a:custGeom>
          <a:blipFill>
            <a:blip r:embed="rId3"/>
            <a:stretch>
              <a:fillRect l="0" t="-2795" r="0" b="-9846"/>
            </a:stretch>
          </a:blipFill>
        </p:spPr>
      </p:sp>
      <p:grpSp>
        <p:nvGrpSpPr>
          <p:cNvPr name="Group 4" id="4"/>
          <p:cNvGrpSpPr/>
          <p:nvPr/>
        </p:nvGrpSpPr>
        <p:grpSpPr>
          <a:xfrm rot="0">
            <a:off x="563127" y="8673732"/>
            <a:ext cx="17536781" cy="1169137"/>
            <a:chOff x="0" y="0"/>
            <a:chExt cx="4618741" cy="307921"/>
          </a:xfrm>
        </p:grpSpPr>
        <p:sp>
          <p:nvSpPr>
            <p:cNvPr name="Freeform 5" id="5"/>
            <p:cNvSpPr/>
            <p:nvPr/>
          </p:nvSpPr>
          <p:spPr>
            <a:xfrm flipH="false" flipV="false" rot="0">
              <a:off x="0" y="0"/>
              <a:ext cx="4618741" cy="307921"/>
            </a:xfrm>
            <a:custGeom>
              <a:avLst/>
              <a:gdLst/>
              <a:ahLst/>
              <a:cxnLst/>
              <a:rect r="r" b="b" t="t" l="l"/>
              <a:pathLst>
                <a:path h="307921" w="4618741">
                  <a:moveTo>
                    <a:pt x="0" y="0"/>
                  </a:moveTo>
                  <a:lnTo>
                    <a:pt x="4618741" y="0"/>
                  </a:lnTo>
                  <a:lnTo>
                    <a:pt x="4618741" y="307921"/>
                  </a:lnTo>
                  <a:lnTo>
                    <a:pt x="0" y="307921"/>
                  </a:lnTo>
                  <a:close/>
                </a:path>
              </a:pathLst>
            </a:custGeom>
            <a:solidFill>
              <a:srgbClr val="EFCEC3"/>
            </a:solidFill>
          </p:spPr>
        </p:sp>
        <p:sp>
          <p:nvSpPr>
            <p:cNvPr name="TextBox 6" id="6"/>
            <p:cNvSpPr txBox="true"/>
            <p:nvPr/>
          </p:nvSpPr>
          <p:spPr>
            <a:xfrm>
              <a:off x="0" y="-66675"/>
              <a:ext cx="4618741" cy="374596"/>
            </a:xfrm>
            <a:prstGeom prst="rect">
              <a:avLst/>
            </a:prstGeom>
          </p:spPr>
          <p:txBody>
            <a:bodyPr anchor="ctr" rtlCol="false" tIns="50800" lIns="50800" bIns="50800" rIns="50800"/>
            <a:lstStyle/>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WE ARE INTERESTED IN COLUMNS WHICH CONTAINS DETAILS OF MODULE NAME, CPC NAME, CUSTOMER ID, SANCTION DATE, TOTAL EXPOSURE, JOURNEY TYPE ONLY.</a:t>
              </a:r>
            </a:p>
          </p:txBody>
        </p:sp>
      </p:grpSp>
      <p:grpSp>
        <p:nvGrpSpPr>
          <p:cNvPr name="Group 7" id="7"/>
          <p:cNvGrpSpPr/>
          <p:nvPr/>
        </p:nvGrpSpPr>
        <p:grpSpPr>
          <a:xfrm rot="0">
            <a:off x="11815604" y="3022283"/>
            <a:ext cx="952500" cy="204788"/>
            <a:chOff x="0" y="0"/>
            <a:chExt cx="1270000" cy="273050"/>
          </a:xfrm>
        </p:grpSpPr>
        <p:sp>
          <p:nvSpPr>
            <p:cNvPr name="Freeform 8" id="8"/>
            <p:cNvSpPr/>
            <p:nvPr/>
          </p:nvSpPr>
          <p:spPr>
            <a:xfrm flipH="false" flipV="false" rot="0">
              <a:off x="48260" y="46990"/>
              <a:ext cx="1170940" cy="208280"/>
            </a:xfrm>
            <a:custGeom>
              <a:avLst/>
              <a:gdLst/>
              <a:ahLst/>
              <a:cxnLst/>
              <a:rect r="r" b="b" t="t" l="l"/>
              <a:pathLst>
                <a:path h="208280" w="1170940">
                  <a:moveTo>
                    <a:pt x="80010" y="8890"/>
                  </a:moveTo>
                  <a:cubicBezTo>
                    <a:pt x="1137920" y="15240"/>
                    <a:pt x="1145540" y="24130"/>
                    <a:pt x="1155700" y="39370"/>
                  </a:cubicBezTo>
                  <a:cubicBezTo>
                    <a:pt x="1164590" y="53340"/>
                    <a:pt x="1170940" y="74930"/>
                    <a:pt x="1169670" y="91440"/>
                  </a:cubicBezTo>
                  <a:cubicBezTo>
                    <a:pt x="1169670" y="109220"/>
                    <a:pt x="1163320" y="129540"/>
                    <a:pt x="1149350" y="143510"/>
                  </a:cubicBezTo>
                  <a:cubicBezTo>
                    <a:pt x="1134110" y="158750"/>
                    <a:pt x="1098550" y="175260"/>
                    <a:pt x="1074420" y="172720"/>
                  </a:cubicBezTo>
                  <a:cubicBezTo>
                    <a:pt x="1051560" y="170180"/>
                    <a:pt x="1019810" y="146050"/>
                    <a:pt x="1008380" y="128270"/>
                  </a:cubicBezTo>
                  <a:cubicBezTo>
                    <a:pt x="998220" y="111760"/>
                    <a:pt x="994410" y="91440"/>
                    <a:pt x="999490" y="73660"/>
                  </a:cubicBezTo>
                  <a:cubicBezTo>
                    <a:pt x="1004570" y="52070"/>
                    <a:pt x="1028700" y="20320"/>
                    <a:pt x="1047750" y="8890"/>
                  </a:cubicBezTo>
                  <a:cubicBezTo>
                    <a:pt x="1064260" y="0"/>
                    <a:pt x="1085850" y="0"/>
                    <a:pt x="1102360" y="3810"/>
                  </a:cubicBezTo>
                  <a:cubicBezTo>
                    <a:pt x="1120140" y="7620"/>
                    <a:pt x="1137920" y="17780"/>
                    <a:pt x="1149350" y="31750"/>
                  </a:cubicBezTo>
                  <a:cubicBezTo>
                    <a:pt x="1160780" y="44450"/>
                    <a:pt x="1169670" y="64770"/>
                    <a:pt x="1169670" y="82550"/>
                  </a:cubicBezTo>
                  <a:cubicBezTo>
                    <a:pt x="1170940" y="100330"/>
                    <a:pt x="1167130" y="121920"/>
                    <a:pt x="1155700" y="135890"/>
                  </a:cubicBezTo>
                  <a:cubicBezTo>
                    <a:pt x="1141730" y="153670"/>
                    <a:pt x="1123950" y="163830"/>
                    <a:pt x="1084580" y="173990"/>
                  </a:cubicBezTo>
                  <a:cubicBezTo>
                    <a:pt x="943610" y="208280"/>
                    <a:pt x="179070" y="200660"/>
                    <a:pt x="60960" y="163830"/>
                  </a:cubicBezTo>
                  <a:cubicBezTo>
                    <a:pt x="34290" y="154940"/>
                    <a:pt x="25400" y="146050"/>
                    <a:pt x="15240" y="132080"/>
                  </a:cubicBezTo>
                  <a:cubicBezTo>
                    <a:pt x="5080" y="118110"/>
                    <a:pt x="0" y="95250"/>
                    <a:pt x="2540" y="77470"/>
                  </a:cubicBezTo>
                  <a:cubicBezTo>
                    <a:pt x="3810" y="60960"/>
                    <a:pt x="15240" y="40640"/>
                    <a:pt x="27940" y="27940"/>
                  </a:cubicBezTo>
                  <a:cubicBezTo>
                    <a:pt x="40640" y="16510"/>
                    <a:pt x="80010" y="8890"/>
                    <a:pt x="80010" y="8890"/>
                  </a:cubicBezTo>
                </a:path>
              </a:pathLst>
            </a:custGeom>
            <a:solidFill>
              <a:srgbClr val="E7191F"/>
            </a:solidFill>
            <a:ln cap="sq">
              <a:noFill/>
              <a:prstDash val="solid"/>
              <a:miter/>
            </a:ln>
          </p:spPr>
        </p:sp>
      </p:grpSp>
      <p:grpSp>
        <p:nvGrpSpPr>
          <p:cNvPr name="Group 9" id="9"/>
          <p:cNvGrpSpPr/>
          <p:nvPr/>
        </p:nvGrpSpPr>
        <p:grpSpPr>
          <a:xfrm rot="0">
            <a:off x="5089212" y="2921794"/>
            <a:ext cx="819150" cy="202883"/>
            <a:chOff x="0" y="0"/>
            <a:chExt cx="1092200" cy="270510"/>
          </a:xfrm>
        </p:grpSpPr>
        <p:sp>
          <p:nvSpPr>
            <p:cNvPr name="Freeform 10" id="10"/>
            <p:cNvSpPr/>
            <p:nvPr/>
          </p:nvSpPr>
          <p:spPr>
            <a:xfrm flipH="false" flipV="false" rot="0">
              <a:off x="48260" y="46990"/>
              <a:ext cx="995680" cy="203200"/>
            </a:xfrm>
            <a:custGeom>
              <a:avLst/>
              <a:gdLst/>
              <a:ahLst/>
              <a:cxnLst/>
              <a:rect r="r" b="b" t="t" l="l"/>
              <a:pathLst>
                <a:path h="203200" w="995680">
                  <a:moveTo>
                    <a:pt x="80010" y="8890"/>
                  </a:moveTo>
                  <a:cubicBezTo>
                    <a:pt x="969010" y="21590"/>
                    <a:pt x="981710" y="44450"/>
                    <a:pt x="989330" y="64770"/>
                  </a:cubicBezTo>
                  <a:cubicBezTo>
                    <a:pt x="995680" y="82550"/>
                    <a:pt x="991870" y="102870"/>
                    <a:pt x="985520" y="119380"/>
                  </a:cubicBezTo>
                  <a:cubicBezTo>
                    <a:pt x="979170" y="135890"/>
                    <a:pt x="965200" y="152400"/>
                    <a:pt x="951230" y="161290"/>
                  </a:cubicBezTo>
                  <a:cubicBezTo>
                    <a:pt x="935990" y="170180"/>
                    <a:pt x="914400" y="173990"/>
                    <a:pt x="897890" y="172720"/>
                  </a:cubicBezTo>
                  <a:cubicBezTo>
                    <a:pt x="880110" y="170180"/>
                    <a:pt x="859790" y="163830"/>
                    <a:pt x="848360" y="149860"/>
                  </a:cubicBezTo>
                  <a:cubicBezTo>
                    <a:pt x="833120" y="133350"/>
                    <a:pt x="819150" y="96520"/>
                    <a:pt x="822960" y="73660"/>
                  </a:cubicBezTo>
                  <a:cubicBezTo>
                    <a:pt x="826770" y="50800"/>
                    <a:pt x="852170" y="21590"/>
                    <a:pt x="871220" y="10160"/>
                  </a:cubicBezTo>
                  <a:cubicBezTo>
                    <a:pt x="886460" y="1270"/>
                    <a:pt x="908050" y="0"/>
                    <a:pt x="924560" y="3810"/>
                  </a:cubicBezTo>
                  <a:cubicBezTo>
                    <a:pt x="942340" y="7620"/>
                    <a:pt x="960120" y="19050"/>
                    <a:pt x="971550" y="33020"/>
                  </a:cubicBezTo>
                  <a:cubicBezTo>
                    <a:pt x="982980" y="45720"/>
                    <a:pt x="990600" y="66040"/>
                    <a:pt x="991870" y="82550"/>
                  </a:cubicBezTo>
                  <a:cubicBezTo>
                    <a:pt x="993140" y="100330"/>
                    <a:pt x="989330" y="121920"/>
                    <a:pt x="977900" y="135890"/>
                  </a:cubicBezTo>
                  <a:cubicBezTo>
                    <a:pt x="963930" y="152400"/>
                    <a:pt x="944880" y="163830"/>
                    <a:pt x="906780" y="172720"/>
                  </a:cubicBezTo>
                  <a:cubicBezTo>
                    <a:pt x="782320" y="203200"/>
                    <a:pt x="166370" y="196850"/>
                    <a:pt x="60960" y="163830"/>
                  </a:cubicBezTo>
                  <a:cubicBezTo>
                    <a:pt x="34290" y="154940"/>
                    <a:pt x="25400" y="146050"/>
                    <a:pt x="15240" y="132080"/>
                  </a:cubicBezTo>
                  <a:cubicBezTo>
                    <a:pt x="5080" y="118110"/>
                    <a:pt x="0" y="95250"/>
                    <a:pt x="2540" y="78740"/>
                  </a:cubicBezTo>
                  <a:cubicBezTo>
                    <a:pt x="3810" y="60960"/>
                    <a:pt x="15240" y="40640"/>
                    <a:pt x="27940" y="29210"/>
                  </a:cubicBezTo>
                  <a:cubicBezTo>
                    <a:pt x="40640" y="17780"/>
                    <a:pt x="80010" y="8890"/>
                    <a:pt x="80010" y="8890"/>
                  </a:cubicBezTo>
                </a:path>
              </a:pathLst>
            </a:custGeom>
            <a:solidFill>
              <a:srgbClr val="E7191F"/>
            </a:solidFill>
            <a:ln cap="sq">
              <a:noFill/>
              <a:prstDash val="solid"/>
              <a:miter/>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FCEC3"/>
            </a:solidFill>
          </p:spPr>
        </p:sp>
        <p:sp>
          <p:nvSpPr>
            <p:cNvPr name="TextBox 5" id="5"/>
            <p:cNvSpPr txBox="true"/>
            <p:nvPr/>
          </p:nvSpPr>
          <p:spPr>
            <a:xfrm>
              <a:off x="0" y="-66675"/>
              <a:ext cx="4816593" cy="2776008"/>
            </a:xfrm>
            <a:prstGeom prst="rect">
              <a:avLst/>
            </a:prstGeom>
          </p:spPr>
          <p:txBody>
            <a:bodyPr anchor="ctr" rtlCol="false" tIns="50800" lIns="50800" bIns="50800" rIns="50800"/>
            <a:lstStyle/>
            <a:p>
              <a:pPr algn="just">
                <a:lnSpc>
                  <a:spcPts val="5179"/>
                </a:lnSpc>
              </a:pPr>
              <a:r>
                <a:rPr lang="en-US" sz="3699" b="true">
                  <a:solidFill>
                    <a:srgbClr val="000000"/>
                  </a:solidFill>
                  <a:latin typeface="Glacial Indifference Bold"/>
                  <a:ea typeface="Glacial Indifference Bold"/>
                  <a:cs typeface="Glacial Indifference Bold"/>
                  <a:sym typeface="Glacial Indifference Bold"/>
                </a:rPr>
                <a:t>INFORMATION ABOUT THE DATASETS:</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MOD_NAME : CONSISTS DIFFERENT MODULE NAME. WE SHALL WORK WITH MODULE BIDHANNAGAR ONLY.</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CUST_ID : 9 DIGIT CODE FOR EACH CUSTOMER.</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 SMECC_RACC_CODE = CODE FOR THE RESPECTIVE CPC.</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SMECC_RACC_NAME = NAME FOR THE RESPECTIVE CPC.</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SANC_DT : DATE OF SANCTION OF LOAN.</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EXPS_TOT: TOTAL AMOUNT OF LOAN SANCTIONED.</a:t>
              </a:r>
            </a:p>
            <a:p>
              <a:pPr algn="just" marL="798820" indent="-399410" lvl="1">
                <a:lnSpc>
                  <a:spcPts val="5179"/>
                </a:lnSpc>
                <a:buAutoNum type="arabicPeriod" startAt="1"/>
              </a:pPr>
              <a:r>
                <a:rPr lang="en-US" b="true" sz="3699">
                  <a:solidFill>
                    <a:srgbClr val="000000"/>
                  </a:solidFill>
                  <a:latin typeface="Glacial Indifference Bold"/>
                  <a:ea typeface="Glacial Indifference Bold"/>
                  <a:cs typeface="Glacial Indifference Bold"/>
                  <a:sym typeface="Glacial Indifference Bold"/>
                </a:rPr>
                <a:t>JOURNEY TYPE :</a:t>
              </a:r>
            </a:p>
            <a:p>
              <a:pPr algn="just">
                <a:lnSpc>
                  <a:spcPts val="5179"/>
                </a:lnSpc>
              </a:pPr>
              <a:r>
                <a:rPr lang="en-US" sz="3699" b="true">
                  <a:solidFill>
                    <a:srgbClr val="000000"/>
                  </a:solidFill>
                  <a:latin typeface="Glacial Indifference Bold"/>
                  <a:ea typeface="Glacial Indifference Bold"/>
                  <a:cs typeface="Glacial Indifference Bold"/>
                  <a:sym typeface="Glacial Indifference Bold"/>
                </a:rPr>
                <a:t>      NEW LOAN- NEW LOAN SANCTIONED WHERE CUSTOMER IS NEW-TO-BANK(NTB).</a:t>
              </a:r>
            </a:p>
            <a:p>
              <a:pPr algn="just">
                <a:lnSpc>
                  <a:spcPts val="5179"/>
                </a:lnSpc>
              </a:pPr>
              <a:r>
                <a:rPr lang="en-US" sz="3699" b="true">
                  <a:solidFill>
                    <a:srgbClr val="000000"/>
                  </a:solidFill>
                  <a:latin typeface="Glacial Indifference Bold"/>
                  <a:ea typeface="Glacial Indifference Bold"/>
                  <a:cs typeface="Glacial Indifference Bold"/>
                  <a:sym typeface="Glacial Indifference Bold"/>
                </a:rPr>
                <a:t>      MANUAL RENEWAL - ANNUAL RENEWAL/ LIMIT ENHANCEMENT DONE </a:t>
              </a:r>
            </a:p>
            <a:p>
              <a:pPr algn="just">
                <a:lnSpc>
                  <a:spcPts val="5179"/>
                </a:lnSpc>
              </a:pPr>
              <a:r>
                <a:rPr lang="en-US" sz="3699" b="true">
                  <a:solidFill>
                    <a:srgbClr val="000000"/>
                  </a:solidFill>
                  <a:latin typeface="Glacial Indifference Bold"/>
                  <a:ea typeface="Glacial Indifference Bold"/>
                  <a:cs typeface="Glacial Indifference Bold"/>
                  <a:sym typeface="Glacial Indifference Bold"/>
                </a:rPr>
                <a:t>      WHERE CUSTOMER  IS EXISTING-TO-BANK(ETB).</a:t>
              </a:r>
            </a:p>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290103" y="2293706"/>
            <a:ext cx="15234068" cy="6438728"/>
          </a:xfrm>
          <a:custGeom>
            <a:avLst/>
            <a:gdLst/>
            <a:ahLst/>
            <a:cxnLst/>
            <a:rect r="r" b="b" t="t" l="l"/>
            <a:pathLst>
              <a:path h="6438728" w="15234068">
                <a:moveTo>
                  <a:pt x="0" y="0"/>
                </a:moveTo>
                <a:lnTo>
                  <a:pt x="15234069" y="0"/>
                </a:lnTo>
                <a:lnTo>
                  <a:pt x="15234069" y="6438728"/>
                </a:lnTo>
                <a:lnTo>
                  <a:pt x="0" y="6438728"/>
                </a:lnTo>
                <a:lnTo>
                  <a:pt x="0" y="0"/>
                </a:lnTo>
                <a:close/>
              </a:path>
            </a:pathLst>
          </a:custGeom>
          <a:blipFill>
            <a:blip r:embed="rId2"/>
            <a:stretch>
              <a:fillRect l="-13790" t="0" r="-7722" b="0"/>
            </a:stretch>
          </a:blipFill>
        </p:spPr>
      </p:sp>
      <p:sp>
        <p:nvSpPr>
          <p:cNvPr name="TextBox 3" id="3"/>
          <p:cNvSpPr txBox="true"/>
          <p:nvPr/>
        </p:nvSpPr>
        <p:spPr>
          <a:xfrm rot="0">
            <a:off x="554975" y="933450"/>
            <a:ext cx="16704325" cy="857161"/>
          </a:xfrm>
          <a:prstGeom prst="rect">
            <a:avLst/>
          </a:prstGeom>
        </p:spPr>
        <p:txBody>
          <a:bodyPr anchor="t" rtlCol="false" tIns="0" lIns="0" bIns="0" rIns="0">
            <a:spAutoFit/>
          </a:bodyPr>
          <a:lstStyle/>
          <a:p>
            <a:pPr algn="ctr">
              <a:lnSpc>
                <a:spcPts val="6999"/>
              </a:lnSpc>
            </a:pPr>
            <a:r>
              <a:rPr lang="en-US" b="true" sz="4999">
                <a:solidFill>
                  <a:srgbClr val="000000"/>
                </a:solidFill>
                <a:latin typeface="Glacial Indifference Bold"/>
                <a:ea typeface="Glacial Indifference Bold"/>
                <a:cs typeface="Glacial Indifference Bold"/>
                <a:sym typeface="Glacial Indifference Bold"/>
              </a:rPr>
              <a:t>REPORT THAT NEEDS TO BE PREPARED</a:t>
            </a:r>
          </a:p>
        </p:txBody>
      </p:sp>
      <p:grpSp>
        <p:nvGrpSpPr>
          <p:cNvPr name="Group 4" id="4"/>
          <p:cNvGrpSpPr/>
          <p:nvPr/>
        </p:nvGrpSpPr>
        <p:grpSpPr>
          <a:xfrm rot="0">
            <a:off x="1856423" y="5513070"/>
            <a:ext cx="47625" cy="2563178"/>
            <a:chOff x="0" y="0"/>
            <a:chExt cx="63500" cy="3417570"/>
          </a:xfrm>
        </p:grpSpPr>
        <p:sp>
          <p:nvSpPr>
            <p:cNvPr name="Freeform 5" id="5"/>
            <p:cNvSpPr/>
            <p:nvPr/>
          </p:nvSpPr>
          <p:spPr>
            <a:xfrm flipH="false" flipV="false" rot="0">
              <a:off x="5381" y="48260"/>
              <a:ext cx="55197" cy="3319780"/>
            </a:xfrm>
            <a:custGeom>
              <a:avLst/>
              <a:gdLst/>
              <a:ahLst/>
              <a:cxnLst/>
              <a:rect r="r" b="b" t="t" l="l"/>
              <a:pathLst>
                <a:path h="3319780" w="55197">
                  <a:moveTo>
                    <a:pt x="17836" y="72390"/>
                  </a:moveTo>
                  <a:cubicBezTo>
                    <a:pt x="20142" y="457200"/>
                    <a:pt x="22141" y="472440"/>
                    <a:pt x="23678" y="520700"/>
                  </a:cubicBezTo>
                  <a:cubicBezTo>
                    <a:pt x="26446" y="603250"/>
                    <a:pt x="29828" y="744220"/>
                    <a:pt x="32288" y="866140"/>
                  </a:cubicBezTo>
                  <a:cubicBezTo>
                    <a:pt x="35056" y="1000760"/>
                    <a:pt x="37977" y="1174750"/>
                    <a:pt x="39207" y="1294130"/>
                  </a:cubicBezTo>
                  <a:cubicBezTo>
                    <a:pt x="39976" y="1379220"/>
                    <a:pt x="39054" y="1428750"/>
                    <a:pt x="39976" y="1512570"/>
                  </a:cubicBezTo>
                  <a:cubicBezTo>
                    <a:pt x="41206" y="1629410"/>
                    <a:pt x="45973" y="1788160"/>
                    <a:pt x="47203" y="1925320"/>
                  </a:cubicBezTo>
                  <a:cubicBezTo>
                    <a:pt x="48586" y="2057400"/>
                    <a:pt x="46895" y="2208530"/>
                    <a:pt x="47971" y="2317750"/>
                  </a:cubicBezTo>
                  <a:cubicBezTo>
                    <a:pt x="48740" y="2397760"/>
                    <a:pt x="50739" y="2433320"/>
                    <a:pt x="51508" y="2520950"/>
                  </a:cubicBezTo>
                  <a:cubicBezTo>
                    <a:pt x="52891" y="2686050"/>
                    <a:pt x="55198" y="3119120"/>
                    <a:pt x="51815" y="3230880"/>
                  </a:cubicBezTo>
                  <a:cubicBezTo>
                    <a:pt x="50739" y="3268980"/>
                    <a:pt x="49663" y="3289300"/>
                    <a:pt x="47356" y="3302000"/>
                  </a:cubicBezTo>
                  <a:cubicBezTo>
                    <a:pt x="44896" y="3315970"/>
                    <a:pt x="40284" y="3319780"/>
                    <a:pt x="37670" y="3310890"/>
                  </a:cubicBezTo>
                  <a:cubicBezTo>
                    <a:pt x="34902" y="3302000"/>
                    <a:pt x="31981" y="3272790"/>
                    <a:pt x="31366" y="3249930"/>
                  </a:cubicBezTo>
                  <a:cubicBezTo>
                    <a:pt x="30751" y="3227070"/>
                    <a:pt x="31981" y="3188970"/>
                    <a:pt x="33980" y="3172460"/>
                  </a:cubicBezTo>
                  <a:cubicBezTo>
                    <a:pt x="35825" y="3154680"/>
                    <a:pt x="40284" y="3141980"/>
                    <a:pt x="43205" y="3145790"/>
                  </a:cubicBezTo>
                  <a:cubicBezTo>
                    <a:pt x="45973" y="3150870"/>
                    <a:pt x="49663" y="3173730"/>
                    <a:pt x="50893" y="3195320"/>
                  </a:cubicBezTo>
                  <a:cubicBezTo>
                    <a:pt x="52123" y="3216910"/>
                    <a:pt x="51815" y="3255010"/>
                    <a:pt x="50431" y="3275330"/>
                  </a:cubicBezTo>
                  <a:cubicBezTo>
                    <a:pt x="48894" y="3295650"/>
                    <a:pt x="44742" y="3313430"/>
                    <a:pt x="41975" y="3317240"/>
                  </a:cubicBezTo>
                  <a:cubicBezTo>
                    <a:pt x="39822" y="3319780"/>
                    <a:pt x="37362" y="3313430"/>
                    <a:pt x="35671" y="3302000"/>
                  </a:cubicBezTo>
                  <a:cubicBezTo>
                    <a:pt x="33519" y="3288030"/>
                    <a:pt x="32135" y="3268980"/>
                    <a:pt x="31058" y="3230880"/>
                  </a:cubicBezTo>
                  <a:cubicBezTo>
                    <a:pt x="27676" y="3119120"/>
                    <a:pt x="32596" y="2692400"/>
                    <a:pt x="31212" y="2527300"/>
                  </a:cubicBezTo>
                  <a:cubicBezTo>
                    <a:pt x="30443" y="2437130"/>
                    <a:pt x="28445" y="2399030"/>
                    <a:pt x="27830" y="2317750"/>
                  </a:cubicBezTo>
                  <a:cubicBezTo>
                    <a:pt x="26907" y="2209800"/>
                    <a:pt x="28906" y="2066290"/>
                    <a:pt x="27983" y="1936750"/>
                  </a:cubicBezTo>
                  <a:cubicBezTo>
                    <a:pt x="26907" y="1798320"/>
                    <a:pt x="22602" y="1644650"/>
                    <a:pt x="21526" y="1512570"/>
                  </a:cubicBezTo>
                  <a:cubicBezTo>
                    <a:pt x="20603" y="1400810"/>
                    <a:pt x="22141" y="1266190"/>
                    <a:pt x="20911" y="1197610"/>
                  </a:cubicBezTo>
                  <a:cubicBezTo>
                    <a:pt x="20450" y="1162050"/>
                    <a:pt x="19219" y="1151890"/>
                    <a:pt x="18604" y="1118870"/>
                  </a:cubicBezTo>
                  <a:cubicBezTo>
                    <a:pt x="17682" y="1064260"/>
                    <a:pt x="18297" y="980440"/>
                    <a:pt x="17067" y="899160"/>
                  </a:cubicBezTo>
                  <a:cubicBezTo>
                    <a:pt x="15529" y="797560"/>
                    <a:pt x="11686" y="647700"/>
                    <a:pt x="9072" y="560070"/>
                  </a:cubicBezTo>
                  <a:cubicBezTo>
                    <a:pt x="7227" y="504190"/>
                    <a:pt x="4920" y="472440"/>
                    <a:pt x="3690" y="421640"/>
                  </a:cubicBezTo>
                  <a:cubicBezTo>
                    <a:pt x="2153" y="367030"/>
                    <a:pt x="1692" y="300990"/>
                    <a:pt x="1230" y="241300"/>
                  </a:cubicBezTo>
                  <a:cubicBezTo>
                    <a:pt x="769" y="184150"/>
                    <a:pt x="0" y="110490"/>
                    <a:pt x="769" y="72390"/>
                  </a:cubicBezTo>
                  <a:cubicBezTo>
                    <a:pt x="1230" y="50800"/>
                    <a:pt x="1692" y="36830"/>
                    <a:pt x="2922" y="25400"/>
                  </a:cubicBezTo>
                  <a:cubicBezTo>
                    <a:pt x="4152" y="13970"/>
                    <a:pt x="6612" y="5080"/>
                    <a:pt x="8303" y="2540"/>
                  </a:cubicBezTo>
                  <a:cubicBezTo>
                    <a:pt x="9687" y="0"/>
                    <a:pt x="11071" y="1270"/>
                    <a:pt x="12301" y="6350"/>
                  </a:cubicBezTo>
                  <a:cubicBezTo>
                    <a:pt x="13838" y="11430"/>
                    <a:pt x="15991" y="26670"/>
                    <a:pt x="16759" y="39370"/>
                  </a:cubicBezTo>
                  <a:cubicBezTo>
                    <a:pt x="17528" y="49530"/>
                    <a:pt x="17836" y="72390"/>
                    <a:pt x="17836" y="72390"/>
                  </a:cubicBezTo>
                </a:path>
              </a:pathLst>
            </a:custGeom>
            <a:solidFill>
              <a:srgbClr val="E7191F"/>
            </a:solidFill>
            <a:ln cap="sq">
              <a:noFill/>
              <a:prstDash val="solid"/>
              <a:miter/>
            </a:ln>
          </p:spPr>
        </p:sp>
      </p:grpSp>
      <p:grpSp>
        <p:nvGrpSpPr>
          <p:cNvPr name="Group 6" id="6"/>
          <p:cNvGrpSpPr/>
          <p:nvPr/>
        </p:nvGrpSpPr>
        <p:grpSpPr>
          <a:xfrm rot="0">
            <a:off x="1856422" y="8011478"/>
            <a:ext cx="7122795" cy="62865"/>
            <a:chOff x="0" y="0"/>
            <a:chExt cx="9497060" cy="83820"/>
          </a:xfrm>
        </p:grpSpPr>
        <p:sp>
          <p:nvSpPr>
            <p:cNvPr name="Freeform 7" id="7"/>
            <p:cNvSpPr/>
            <p:nvPr/>
          </p:nvSpPr>
          <p:spPr>
            <a:xfrm flipH="false" flipV="false" rot="0">
              <a:off x="49530" y="5239"/>
              <a:ext cx="9399270" cy="71676"/>
            </a:xfrm>
            <a:custGeom>
              <a:avLst/>
              <a:gdLst/>
              <a:ahLst/>
              <a:cxnLst/>
              <a:rect r="r" b="b" t="t" l="l"/>
              <a:pathLst>
                <a:path h="71676" w="9399270">
                  <a:moveTo>
                    <a:pt x="67310" y="19288"/>
                  </a:moveTo>
                  <a:cubicBezTo>
                    <a:pt x="1386840" y="33099"/>
                    <a:pt x="1432560" y="38100"/>
                    <a:pt x="1483360" y="39529"/>
                  </a:cubicBezTo>
                  <a:cubicBezTo>
                    <a:pt x="1517650" y="40481"/>
                    <a:pt x="1529080" y="40005"/>
                    <a:pt x="1569720" y="40243"/>
                  </a:cubicBezTo>
                  <a:cubicBezTo>
                    <a:pt x="1673860" y="40481"/>
                    <a:pt x="1931670" y="41434"/>
                    <a:pt x="2112010" y="38576"/>
                  </a:cubicBezTo>
                  <a:cubicBezTo>
                    <a:pt x="2293620" y="35719"/>
                    <a:pt x="2476500" y="25717"/>
                    <a:pt x="2655570" y="23336"/>
                  </a:cubicBezTo>
                  <a:cubicBezTo>
                    <a:pt x="2830830" y="20717"/>
                    <a:pt x="2994660" y="24527"/>
                    <a:pt x="3173730" y="23098"/>
                  </a:cubicBezTo>
                  <a:cubicBezTo>
                    <a:pt x="3370580" y="21431"/>
                    <a:pt x="3514090" y="15240"/>
                    <a:pt x="3789680" y="12858"/>
                  </a:cubicBezTo>
                  <a:cubicBezTo>
                    <a:pt x="4343400" y="8096"/>
                    <a:pt x="5881370" y="14525"/>
                    <a:pt x="6304280" y="10239"/>
                  </a:cubicBezTo>
                  <a:cubicBezTo>
                    <a:pt x="6447790" y="8810"/>
                    <a:pt x="6452870" y="6191"/>
                    <a:pt x="6591300" y="4762"/>
                  </a:cubicBezTo>
                  <a:cubicBezTo>
                    <a:pt x="6941820" y="1428"/>
                    <a:pt x="8164830" y="0"/>
                    <a:pt x="8459470" y="4286"/>
                  </a:cubicBezTo>
                  <a:cubicBezTo>
                    <a:pt x="8552180" y="5715"/>
                    <a:pt x="8577580" y="6429"/>
                    <a:pt x="8639810" y="9763"/>
                  </a:cubicBezTo>
                  <a:cubicBezTo>
                    <a:pt x="8710930" y="13335"/>
                    <a:pt x="8770620" y="22860"/>
                    <a:pt x="8860790" y="26193"/>
                  </a:cubicBezTo>
                  <a:cubicBezTo>
                    <a:pt x="8987790" y="30956"/>
                    <a:pt x="9264650" y="22384"/>
                    <a:pt x="9337040" y="27146"/>
                  </a:cubicBezTo>
                  <a:cubicBezTo>
                    <a:pt x="9362440" y="28813"/>
                    <a:pt x="9371330" y="30718"/>
                    <a:pt x="9381490" y="33575"/>
                  </a:cubicBezTo>
                  <a:cubicBezTo>
                    <a:pt x="9391650" y="36195"/>
                    <a:pt x="9399270" y="40243"/>
                    <a:pt x="9396730" y="43577"/>
                  </a:cubicBezTo>
                  <a:cubicBezTo>
                    <a:pt x="9392920" y="47863"/>
                    <a:pt x="9372600" y="54292"/>
                    <a:pt x="9354820" y="56912"/>
                  </a:cubicBezTo>
                  <a:cubicBezTo>
                    <a:pt x="9339580" y="58817"/>
                    <a:pt x="9316720" y="59531"/>
                    <a:pt x="9298940" y="59055"/>
                  </a:cubicBezTo>
                  <a:cubicBezTo>
                    <a:pt x="9282430" y="58817"/>
                    <a:pt x="9260840" y="57388"/>
                    <a:pt x="9248140" y="54768"/>
                  </a:cubicBezTo>
                  <a:cubicBezTo>
                    <a:pt x="9232900" y="51435"/>
                    <a:pt x="9220200" y="44291"/>
                    <a:pt x="9222740" y="40005"/>
                  </a:cubicBezTo>
                  <a:cubicBezTo>
                    <a:pt x="9224010" y="36433"/>
                    <a:pt x="9235440" y="33099"/>
                    <a:pt x="9248140" y="30718"/>
                  </a:cubicBezTo>
                  <a:cubicBezTo>
                    <a:pt x="9262110" y="28575"/>
                    <a:pt x="9281160" y="26432"/>
                    <a:pt x="9298940" y="26432"/>
                  </a:cubicBezTo>
                  <a:cubicBezTo>
                    <a:pt x="9321800" y="26193"/>
                    <a:pt x="9359900" y="28575"/>
                    <a:pt x="9376410" y="32147"/>
                  </a:cubicBezTo>
                  <a:cubicBezTo>
                    <a:pt x="9391650" y="35480"/>
                    <a:pt x="9398000" y="42862"/>
                    <a:pt x="9392920" y="47149"/>
                  </a:cubicBezTo>
                  <a:cubicBezTo>
                    <a:pt x="9390380" y="50482"/>
                    <a:pt x="9376410" y="53816"/>
                    <a:pt x="9362440" y="55721"/>
                  </a:cubicBezTo>
                  <a:cubicBezTo>
                    <a:pt x="9348470" y="57864"/>
                    <a:pt x="9335770" y="58340"/>
                    <a:pt x="9309100" y="59293"/>
                  </a:cubicBezTo>
                  <a:cubicBezTo>
                    <a:pt x="9232900" y="61436"/>
                    <a:pt x="8980170" y="62388"/>
                    <a:pt x="8864600" y="58579"/>
                  </a:cubicBezTo>
                  <a:cubicBezTo>
                    <a:pt x="8785860" y="55959"/>
                    <a:pt x="8738870" y="49768"/>
                    <a:pt x="8674100" y="46196"/>
                  </a:cubicBezTo>
                  <a:cubicBezTo>
                    <a:pt x="8604250" y="42386"/>
                    <a:pt x="8567420" y="39052"/>
                    <a:pt x="8459470" y="36909"/>
                  </a:cubicBezTo>
                  <a:cubicBezTo>
                    <a:pt x="8141970" y="30004"/>
                    <a:pt x="6891020" y="32861"/>
                    <a:pt x="6554470" y="36671"/>
                  </a:cubicBezTo>
                  <a:cubicBezTo>
                    <a:pt x="6431280" y="37862"/>
                    <a:pt x="6431280" y="40719"/>
                    <a:pt x="6304280" y="41910"/>
                  </a:cubicBezTo>
                  <a:cubicBezTo>
                    <a:pt x="5902960" y="46196"/>
                    <a:pt x="4175760" y="38100"/>
                    <a:pt x="3792220" y="39767"/>
                  </a:cubicBezTo>
                  <a:cubicBezTo>
                    <a:pt x="3677920" y="40243"/>
                    <a:pt x="3653790" y="40243"/>
                    <a:pt x="3568700" y="41672"/>
                  </a:cubicBezTo>
                  <a:cubicBezTo>
                    <a:pt x="3455670" y="43577"/>
                    <a:pt x="3318510" y="49054"/>
                    <a:pt x="3175000" y="51197"/>
                  </a:cubicBezTo>
                  <a:cubicBezTo>
                    <a:pt x="3001010" y="53816"/>
                    <a:pt x="2778760" y="51197"/>
                    <a:pt x="2599690" y="54530"/>
                  </a:cubicBezTo>
                  <a:cubicBezTo>
                    <a:pt x="2438400" y="57626"/>
                    <a:pt x="2308860" y="66675"/>
                    <a:pt x="2143760" y="69056"/>
                  </a:cubicBezTo>
                  <a:cubicBezTo>
                    <a:pt x="1950720" y="71675"/>
                    <a:pt x="1667510" y="70961"/>
                    <a:pt x="1512570" y="66437"/>
                  </a:cubicBezTo>
                  <a:cubicBezTo>
                    <a:pt x="1419860" y="63817"/>
                    <a:pt x="1381760" y="57388"/>
                    <a:pt x="1294130" y="54292"/>
                  </a:cubicBezTo>
                  <a:cubicBezTo>
                    <a:pt x="1163320" y="50006"/>
                    <a:pt x="952500" y="49292"/>
                    <a:pt x="803910" y="48339"/>
                  </a:cubicBezTo>
                  <a:cubicBezTo>
                    <a:pt x="678180" y="47625"/>
                    <a:pt x="576580" y="48815"/>
                    <a:pt x="457200" y="48101"/>
                  </a:cubicBezTo>
                  <a:cubicBezTo>
                    <a:pt x="327660" y="47387"/>
                    <a:pt x="114300" y="47863"/>
                    <a:pt x="52070" y="43815"/>
                  </a:cubicBezTo>
                  <a:cubicBezTo>
                    <a:pt x="30480" y="42386"/>
                    <a:pt x="21590" y="40957"/>
                    <a:pt x="12700" y="38814"/>
                  </a:cubicBezTo>
                  <a:cubicBezTo>
                    <a:pt x="3810" y="36433"/>
                    <a:pt x="0" y="32861"/>
                    <a:pt x="1270" y="30242"/>
                  </a:cubicBezTo>
                  <a:cubicBezTo>
                    <a:pt x="3810" y="27384"/>
                    <a:pt x="12700" y="24050"/>
                    <a:pt x="22860" y="22384"/>
                  </a:cubicBezTo>
                  <a:cubicBezTo>
                    <a:pt x="34290" y="20479"/>
                    <a:pt x="67310" y="19288"/>
                    <a:pt x="67310" y="19288"/>
                  </a:cubicBezTo>
                </a:path>
              </a:pathLst>
            </a:custGeom>
            <a:solidFill>
              <a:srgbClr val="E7191F"/>
            </a:solidFill>
            <a:ln cap="sq">
              <a:noFill/>
              <a:prstDash val="solid"/>
              <a:miter/>
            </a:ln>
          </p:spPr>
        </p:sp>
      </p:grpSp>
      <p:grpSp>
        <p:nvGrpSpPr>
          <p:cNvPr name="Group 8" id="8"/>
          <p:cNvGrpSpPr/>
          <p:nvPr/>
        </p:nvGrpSpPr>
        <p:grpSpPr>
          <a:xfrm rot="0">
            <a:off x="1835467" y="5421630"/>
            <a:ext cx="6326505" cy="62865"/>
            <a:chOff x="0" y="0"/>
            <a:chExt cx="8435340" cy="83820"/>
          </a:xfrm>
        </p:grpSpPr>
        <p:sp>
          <p:nvSpPr>
            <p:cNvPr name="Freeform 9" id="9"/>
            <p:cNvSpPr/>
            <p:nvPr/>
          </p:nvSpPr>
          <p:spPr>
            <a:xfrm flipH="false" flipV="false" rot="0">
              <a:off x="50800" y="2761"/>
              <a:ext cx="8336280" cy="75789"/>
            </a:xfrm>
            <a:custGeom>
              <a:avLst/>
              <a:gdLst/>
              <a:ahLst/>
              <a:cxnLst/>
              <a:rect r="r" b="b" t="t" l="l"/>
              <a:pathLst>
                <a:path h="75789" w="8336280">
                  <a:moveTo>
                    <a:pt x="62230" y="40153"/>
                  </a:moveTo>
                  <a:cubicBezTo>
                    <a:pt x="825500" y="33628"/>
                    <a:pt x="1842770" y="31871"/>
                    <a:pt x="2526030" y="30867"/>
                  </a:cubicBezTo>
                  <a:cubicBezTo>
                    <a:pt x="3172460" y="30115"/>
                    <a:pt x="4112260" y="26099"/>
                    <a:pt x="4411980" y="30616"/>
                  </a:cubicBezTo>
                  <a:cubicBezTo>
                    <a:pt x="4505960" y="32122"/>
                    <a:pt x="4504690" y="34883"/>
                    <a:pt x="4596130" y="36388"/>
                  </a:cubicBezTo>
                  <a:cubicBezTo>
                    <a:pt x="4857750" y="40404"/>
                    <a:pt x="5814060" y="42160"/>
                    <a:pt x="6121400" y="36639"/>
                  </a:cubicBezTo>
                  <a:cubicBezTo>
                    <a:pt x="6256020" y="34130"/>
                    <a:pt x="6313170" y="27605"/>
                    <a:pt x="6409690" y="25597"/>
                  </a:cubicBezTo>
                  <a:cubicBezTo>
                    <a:pt x="6502400" y="23841"/>
                    <a:pt x="6600190" y="27103"/>
                    <a:pt x="6687820" y="24844"/>
                  </a:cubicBezTo>
                  <a:cubicBezTo>
                    <a:pt x="6769100" y="22837"/>
                    <a:pt x="6856730" y="15308"/>
                    <a:pt x="6916420" y="13802"/>
                  </a:cubicBezTo>
                  <a:cubicBezTo>
                    <a:pt x="6953250" y="12798"/>
                    <a:pt x="6977380" y="14555"/>
                    <a:pt x="7009130" y="13551"/>
                  </a:cubicBezTo>
                  <a:cubicBezTo>
                    <a:pt x="7043420" y="12547"/>
                    <a:pt x="7059930" y="9285"/>
                    <a:pt x="7114540" y="7779"/>
                  </a:cubicBezTo>
                  <a:cubicBezTo>
                    <a:pt x="7291070" y="3262"/>
                    <a:pt x="8097520" y="0"/>
                    <a:pt x="8247380" y="7277"/>
                  </a:cubicBezTo>
                  <a:cubicBezTo>
                    <a:pt x="8288020" y="9285"/>
                    <a:pt x="8305800" y="10791"/>
                    <a:pt x="8318500" y="14806"/>
                  </a:cubicBezTo>
                  <a:cubicBezTo>
                    <a:pt x="8332470" y="18570"/>
                    <a:pt x="8336280" y="26350"/>
                    <a:pt x="8327390" y="30616"/>
                  </a:cubicBezTo>
                  <a:cubicBezTo>
                    <a:pt x="8318500" y="35134"/>
                    <a:pt x="8289290" y="40153"/>
                    <a:pt x="8266430" y="41157"/>
                  </a:cubicBezTo>
                  <a:cubicBezTo>
                    <a:pt x="8242300" y="42160"/>
                    <a:pt x="8205470" y="39902"/>
                    <a:pt x="8187690" y="36890"/>
                  </a:cubicBezTo>
                  <a:cubicBezTo>
                    <a:pt x="8171180" y="33628"/>
                    <a:pt x="8158480" y="26350"/>
                    <a:pt x="8162290" y="21582"/>
                  </a:cubicBezTo>
                  <a:cubicBezTo>
                    <a:pt x="8166100" y="17065"/>
                    <a:pt x="8188960" y="10791"/>
                    <a:pt x="8210550" y="8783"/>
                  </a:cubicBezTo>
                  <a:cubicBezTo>
                    <a:pt x="8232140" y="6775"/>
                    <a:pt x="8271510" y="7277"/>
                    <a:pt x="8291830" y="9787"/>
                  </a:cubicBezTo>
                  <a:cubicBezTo>
                    <a:pt x="8312150" y="12046"/>
                    <a:pt x="8331200" y="19072"/>
                    <a:pt x="8333740" y="23339"/>
                  </a:cubicBezTo>
                  <a:cubicBezTo>
                    <a:pt x="8336280" y="27103"/>
                    <a:pt x="8329930" y="31118"/>
                    <a:pt x="8318500" y="33879"/>
                  </a:cubicBezTo>
                  <a:cubicBezTo>
                    <a:pt x="8304530" y="37392"/>
                    <a:pt x="8288020" y="39400"/>
                    <a:pt x="8247380" y="41408"/>
                  </a:cubicBezTo>
                  <a:cubicBezTo>
                    <a:pt x="8094980" y="48936"/>
                    <a:pt x="7383780" y="36138"/>
                    <a:pt x="7086600" y="41659"/>
                  </a:cubicBezTo>
                  <a:cubicBezTo>
                    <a:pt x="6898640" y="45172"/>
                    <a:pt x="6765290" y="55963"/>
                    <a:pt x="6630670" y="58724"/>
                  </a:cubicBezTo>
                  <a:cubicBezTo>
                    <a:pt x="6526530" y="60982"/>
                    <a:pt x="6440170" y="58473"/>
                    <a:pt x="6348730" y="60480"/>
                  </a:cubicBezTo>
                  <a:cubicBezTo>
                    <a:pt x="6258560" y="62488"/>
                    <a:pt x="6206490" y="68260"/>
                    <a:pt x="6084570" y="70519"/>
                  </a:cubicBezTo>
                  <a:cubicBezTo>
                    <a:pt x="5819140" y="75789"/>
                    <a:pt x="5071110" y="71021"/>
                    <a:pt x="4800600" y="70770"/>
                  </a:cubicBezTo>
                  <a:cubicBezTo>
                    <a:pt x="4676140" y="70770"/>
                    <a:pt x="4598670" y="71774"/>
                    <a:pt x="4527550" y="70017"/>
                  </a:cubicBezTo>
                  <a:cubicBezTo>
                    <a:pt x="4480560" y="69013"/>
                    <a:pt x="4475480" y="66252"/>
                    <a:pt x="4411980" y="64747"/>
                  </a:cubicBezTo>
                  <a:cubicBezTo>
                    <a:pt x="4131310" y="58222"/>
                    <a:pt x="2760980" y="65500"/>
                    <a:pt x="2113280" y="64245"/>
                  </a:cubicBezTo>
                  <a:cubicBezTo>
                    <a:pt x="1640840" y="63241"/>
                    <a:pt x="1196340" y="59728"/>
                    <a:pt x="885190" y="59728"/>
                  </a:cubicBezTo>
                  <a:cubicBezTo>
                    <a:pt x="693420" y="59728"/>
                    <a:pt x="567690" y="59728"/>
                    <a:pt x="422910" y="61233"/>
                  </a:cubicBezTo>
                  <a:cubicBezTo>
                    <a:pt x="293370" y="62488"/>
                    <a:pt x="119380" y="69515"/>
                    <a:pt x="58420" y="66754"/>
                  </a:cubicBezTo>
                  <a:cubicBezTo>
                    <a:pt x="36830" y="66002"/>
                    <a:pt x="25400" y="64496"/>
                    <a:pt x="16510" y="62237"/>
                  </a:cubicBezTo>
                  <a:cubicBezTo>
                    <a:pt x="6350" y="59979"/>
                    <a:pt x="0" y="56214"/>
                    <a:pt x="0" y="53203"/>
                  </a:cubicBezTo>
                  <a:cubicBezTo>
                    <a:pt x="1270" y="50191"/>
                    <a:pt x="8890" y="46427"/>
                    <a:pt x="19050" y="44419"/>
                  </a:cubicBezTo>
                  <a:cubicBezTo>
                    <a:pt x="29210" y="42161"/>
                    <a:pt x="62230" y="40153"/>
                    <a:pt x="62230" y="40153"/>
                  </a:cubicBezTo>
                </a:path>
              </a:pathLst>
            </a:custGeom>
            <a:solidFill>
              <a:srgbClr val="E7191F"/>
            </a:solidFill>
            <a:ln cap="sq">
              <a:noFill/>
              <a:prstDash val="solid"/>
              <a:miter/>
            </a:ln>
          </p:spPr>
        </p:sp>
      </p:grpSp>
      <p:grpSp>
        <p:nvGrpSpPr>
          <p:cNvPr name="Group 10" id="10"/>
          <p:cNvGrpSpPr/>
          <p:nvPr/>
        </p:nvGrpSpPr>
        <p:grpSpPr>
          <a:xfrm rot="0">
            <a:off x="7690009" y="3508058"/>
            <a:ext cx="128111" cy="1913573"/>
            <a:chOff x="0" y="0"/>
            <a:chExt cx="173621" cy="2593340"/>
          </a:xfrm>
        </p:grpSpPr>
        <p:sp>
          <p:nvSpPr>
            <p:cNvPr name="Freeform 11" id="11"/>
            <p:cNvSpPr/>
            <p:nvPr/>
          </p:nvSpPr>
          <p:spPr>
            <a:xfrm flipH="false" flipV="false" rot="0">
              <a:off x="12560" y="49530"/>
              <a:ext cx="132986" cy="2495550"/>
            </a:xfrm>
            <a:custGeom>
              <a:avLst/>
              <a:gdLst/>
              <a:ahLst/>
              <a:cxnLst/>
              <a:rect r="r" b="b" t="t" l="l"/>
              <a:pathLst>
                <a:path h="2495550" w="132986">
                  <a:moveTo>
                    <a:pt x="126337" y="73660"/>
                  </a:moveTo>
                  <a:cubicBezTo>
                    <a:pt x="127075" y="1577340"/>
                    <a:pt x="118210" y="1588770"/>
                    <a:pt x="114516" y="1672590"/>
                  </a:cubicBezTo>
                  <a:cubicBezTo>
                    <a:pt x="107866" y="1836420"/>
                    <a:pt x="132986" y="2292350"/>
                    <a:pt x="115993" y="2406650"/>
                  </a:cubicBezTo>
                  <a:cubicBezTo>
                    <a:pt x="110822" y="2444750"/>
                    <a:pt x="105650" y="2463800"/>
                    <a:pt x="94568" y="2477770"/>
                  </a:cubicBezTo>
                  <a:cubicBezTo>
                    <a:pt x="82747" y="2490470"/>
                    <a:pt x="60582" y="2495550"/>
                    <a:pt x="48023" y="2486660"/>
                  </a:cubicBezTo>
                  <a:cubicBezTo>
                    <a:pt x="35463" y="2477770"/>
                    <a:pt x="20687" y="2448560"/>
                    <a:pt x="17731" y="2425700"/>
                  </a:cubicBezTo>
                  <a:cubicBezTo>
                    <a:pt x="14776" y="2401570"/>
                    <a:pt x="20687" y="2364740"/>
                    <a:pt x="30291" y="2348230"/>
                  </a:cubicBezTo>
                  <a:cubicBezTo>
                    <a:pt x="39896" y="2330450"/>
                    <a:pt x="61321" y="2319020"/>
                    <a:pt x="74620" y="2322830"/>
                  </a:cubicBezTo>
                  <a:cubicBezTo>
                    <a:pt x="87918" y="2326640"/>
                    <a:pt x="105650" y="2349500"/>
                    <a:pt x="111560" y="2371090"/>
                  </a:cubicBezTo>
                  <a:cubicBezTo>
                    <a:pt x="117471" y="2392680"/>
                    <a:pt x="115993" y="2430780"/>
                    <a:pt x="109344" y="2451100"/>
                  </a:cubicBezTo>
                  <a:cubicBezTo>
                    <a:pt x="101956" y="2471420"/>
                    <a:pt x="82008" y="2489200"/>
                    <a:pt x="69448" y="2491740"/>
                  </a:cubicBezTo>
                  <a:cubicBezTo>
                    <a:pt x="58366" y="2494280"/>
                    <a:pt x="46545" y="2489200"/>
                    <a:pt x="38418" y="2477770"/>
                  </a:cubicBezTo>
                  <a:cubicBezTo>
                    <a:pt x="28813" y="2463800"/>
                    <a:pt x="22164" y="2444750"/>
                    <a:pt x="16992" y="2406650"/>
                  </a:cubicBezTo>
                  <a:cubicBezTo>
                    <a:pt x="0" y="2292350"/>
                    <a:pt x="16992" y="1799590"/>
                    <a:pt x="19209" y="1666240"/>
                  </a:cubicBezTo>
                  <a:cubicBezTo>
                    <a:pt x="19948" y="1617980"/>
                    <a:pt x="19948" y="1597660"/>
                    <a:pt x="22903" y="1565910"/>
                  </a:cubicBezTo>
                  <a:cubicBezTo>
                    <a:pt x="25858" y="1536700"/>
                    <a:pt x="32508" y="1527810"/>
                    <a:pt x="36202" y="1483360"/>
                  </a:cubicBezTo>
                  <a:cubicBezTo>
                    <a:pt x="51717" y="1300480"/>
                    <a:pt x="25119" y="220980"/>
                    <a:pt x="40634" y="73660"/>
                  </a:cubicBezTo>
                  <a:cubicBezTo>
                    <a:pt x="44329" y="45720"/>
                    <a:pt x="45067" y="38100"/>
                    <a:pt x="51717" y="25400"/>
                  </a:cubicBezTo>
                  <a:cubicBezTo>
                    <a:pt x="59844" y="11430"/>
                    <a:pt x="77575" y="0"/>
                    <a:pt x="88657" y="1270"/>
                  </a:cubicBezTo>
                  <a:cubicBezTo>
                    <a:pt x="99001" y="2540"/>
                    <a:pt x="109344" y="13970"/>
                    <a:pt x="115993" y="25400"/>
                  </a:cubicBezTo>
                  <a:cubicBezTo>
                    <a:pt x="121904" y="38100"/>
                    <a:pt x="126337" y="73660"/>
                    <a:pt x="126337" y="73660"/>
                  </a:cubicBezTo>
                </a:path>
              </a:pathLst>
            </a:custGeom>
            <a:solidFill>
              <a:srgbClr val="E7191F"/>
            </a:solidFill>
            <a:ln cap="sq">
              <a:noFill/>
              <a:prstDash val="solid"/>
              <a:miter/>
            </a:ln>
          </p:spPr>
        </p:sp>
      </p:grpSp>
      <p:grpSp>
        <p:nvGrpSpPr>
          <p:cNvPr name="Group 12" id="12"/>
          <p:cNvGrpSpPr/>
          <p:nvPr/>
        </p:nvGrpSpPr>
        <p:grpSpPr>
          <a:xfrm rot="0">
            <a:off x="15441930" y="3448050"/>
            <a:ext cx="72390" cy="4715828"/>
            <a:chOff x="0" y="0"/>
            <a:chExt cx="96520" cy="6287770"/>
          </a:xfrm>
        </p:grpSpPr>
        <p:sp>
          <p:nvSpPr>
            <p:cNvPr name="Freeform 13" id="13"/>
            <p:cNvSpPr/>
            <p:nvPr/>
          </p:nvSpPr>
          <p:spPr>
            <a:xfrm flipH="false" flipV="false" rot="0">
              <a:off x="4725" y="49530"/>
              <a:ext cx="82346" cy="6188710"/>
            </a:xfrm>
            <a:custGeom>
              <a:avLst/>
              <a:gdLst/>
              <a:ahLst/>
              <a:cxnLst/>
              <a:rect r="r" b="b" t="t" l="l"/>
              <a:pathLst>
                <a:path h="6188710" w="82346">
                  <a:moveTo>
                    <a:pt x="51972" y="77470"/>
                  </a:moveTo>
                  <a:cubicBezTo>
                    <a:pt x="56022" y="1512570"/>
                    <a:pt x="60409" y="1527810"/>
                    <a:pt x="62097" y="1619250"/>
                  </a:cubicBezTo>
                  <a:cubicBezTo>
                    <a:pt x="65471" y="1802130"/>
                    <a:pt x="56359" y="2308860"/>
                    <a:pt x="62097" y="2442210"/>
                  </a:cubicBezTo>
                  <a:cubicBezTo>
                    <a:pt x="63784" y="2485390"/>
                    <a:pt x="67834" y="2486660"/>
                    <a:pt x="69521" y="2527300"/>
                  </a:cubicBezTo>
                  <a:cubicBezTo>
                    <a:pt x="73571" y="2617470"/>
                    <a:pt x="67159" y="2875280"/>
                    <a:pt x="70196" y="2979420"/>
                  </a:cubicBezTo>
                  <a:cubicBezTo>
                    <a:pt x="71884" y="3035300"/>
                    <a:pt x="76271" y="3067050"/>
                    <a:pt x="77283" y="3108960"/>
                  </a:cubicBezTo>
                  <a:cubicBezTo>
                    <a:pt x="78633" y="3145790"/>
                    <a:pt x="77958" y="3159760"/>
                    <a:pt x="77958" y="3214370"/>
                  </a:cubicBezTo>
                  <a:cubicBezTo>
                    <a:pt x="78296" y="3407410"/>
                    <a:pt x="82345" y="4227830"/>
                    <a:pt x="76271" y="4537710"/>
                  </a:cubicBezTo>
                  <a:cubicBezTo>
                    <a:pt x="72558" y="4704080"/>
                    <a:pt x="64121" y="4758690"/>
                    <a:pt x="60747" y="4922520"/>
                  </a:cubicBezTo>
                  <a:cubicBezTo>
                    <a:pt x="55347" y="5208270"/>
                    <a:pt x="68171" y="5965190"/>
                    <a:pt x="62097" y="6101080"/>
                  </a:cubicBezTo>
                  <a:cubicBezTo>
                    <a:pt x="60747" y="6130290"/>
                    <a:pt x="60747" y="6139180"/>
                    <a:pt x="57372" y="6153150"/>
                  </a:cubicBezTo>
                  <a:cubicBezTo>
                    <a:pt x="53659" y="6169660"/>
                    <a:pt x="44210" y="6188710"/>
                    <a:pt x="38135" y="6187440"/>
                  </a:cubicBezTo>
                  <a:cubicBezTo>
                    <a:pt x="31723" y="6186170"/>
                    <a:pt x="22949" y="6164580"/>
                    <a:pt x="19574" y="6145530"/>
                  </a:cubicBezTo>
                  <a:cubicBezTo>
                    <a:pt x="16874" y="6130290"/>
                    <a:pt x="15861" y="6108700"/>
                    <a:pt x="16536" y="6092190"/>
                  </a:cubicBezTo>
                  <a:cubicBezTo>
                    <a:pt x="16874" y="6074410"/>
                    <a:pt x="18899" y="6054090"/>
                    <a:pt x="22611" y="6041390"/>
                  </a:cubicBezTo>
                  <a:cubicBezTo>
                    <a:pt x="26998" y="6027420"/>
                    <a:pt x="37123" y="6014720"/>
                    <a:pt x="42860" y="6015990"/>
                  </a:cubicBezTo>
                  <a:cubicBezTo>
                    <a:pt x="47922" y="6017260"/>
                    <a:pt x="52647" y="6027420"/>
                    <a:pt x="56022" y="6041390"/>
                  </a:cubicBezTo>
                  <a:cubicBezTo>
                    <a:pt x="59734" y="6059170"/>
                    <a:pt x="62434" y="6097270"/>
                    <a:pt x="61759" y="6120130"/>
                  </a:cubicBezTo>
                  <a:cubicBezTo>
                    <a:pt x="61084" y="6137910"/>
                    <a:pt x="57709" y="6155690"/>
                    <a:pt x="53997" y="6167120"/>
                  </a:cubicBezTo>
                  <a:cubicBezTo>
                    <a:pt x="50622" y="6178550"/>
                    <a:pt x="45222" y="6186170"/>
                    <a:pt x="40498" y="6187440"/>
                  </a:cubicBezTo>
                  <a:cubicBezTo>
                    <a:pt x="35773" y="6188710"/>
                    <a:pt x="30036" y="6184900"/>
                    <a:pt x="26323" y="6172200"/>
                  </a:cubicBezTo>
                  <a:cubicBezTo>
                    <a:pt x="21599" y="6158230"/>
                    <a:pt x="18899" y="6141720"/>
                    <a:pt x="16199" y="6101080"/>
                  </a:cubicBezTo>
                  <a:cubicBezTo>
                    <a:pt x="6412" y="5947410"/>
                    <a:pt x="16536" y="5097780"/>
                    <a:pt x="18224" y="4917440"/>
                  </a:cubicBezTo>
                  <a:cubicBezTo>
                    <a:pt x="18561" y="4862830"/>
                    <a:pt x="18224" y="4855210"/>
                    <a:pt x="19911" y="4812030"/>
                  </a:cubicBezTo>
                  <a:cubicBezTo>
                    <a:pt x="22274" y="4742180"/>
                    <a:pt x="30711" y="4663440"/>
                    <a:pt x="33748" y="4536440"/>
                  </a:cubicBezTo>
                  <a:cubicBezTo>
                    <a:pt x="40498" y="4257040"/>
                    <a:pt x="32736" y="3375660"/>
                    <a:pt x="31723" y="3185160"/>
                  </a:cubicBezTo>
                  <a:cubicBezTo>
                    <a:pt x="31386" y="3134360"/>
                    <a:pt x="32398" y="3117850"/>
                    <a:pt x="31048" y="3088640"/>
                  </a:cubicBezTo>
                  <a:cubicBezTo>
                    <a:pt x="29698" y="3061970"/>
                    <a:pt x="25986" y="3050540"/>
                    <a:pt x="24298" y="3014980"/>
                  </a:cubicBezTo>
                  <a:cubicBezTo>
                    <a:pt x="20249" y="2924810"/>
                    <a:pt x="27336" y="2617470"/>
                    <a:pt x="23286" y="2527300"/>
                  </a:cubicBezTo>
                  <a:cubicBezTo>
                    <a:pt x="21599" y="2491740"/>
                    <a:pt x="18224" y="2493010"/>
                    <a:pt x="16536" y="2453640"/>
                  </a:cubicBezTo>
                  <a:cubicBezTo>
                    <a:pt x="10462" y="2320290"/>
                    <a:pt x="20586" y="1710690"/>
                    <a:pt x="16199" y="1544320"/>
                  </a:cubicBezTo>
                  <a:cubicBezTo>
                    <a:pt x="14174" y="1480820"/>
                    <a:pt x="10462" y="1480820"/>
                    <a:pt x="8774" y="1414780"/>
                  </a:cubicBezTo>
                  <a:cubicBezTo>
                    <a:pt x="3037" y="1201420"/>
                    <a:pt x="0" y="196850"/>
                    <a:pt x="11474" y="59690"/>
                  </a:cubicBezTo>
                  <a:cubicBezTo>
                    <a:pt x="13837" y="31750"/>
                    <a:pt x="16199" y="24130"/>
                    <a:pt x="19911" y="15240"/>
                  </a:cubicBezTo>
                  <a:cubicBezTo>
                    <a:pt x="23624" y="5080"/>
                    <a:pt x="29361" y="0"/>
                    <a:pt x="33748" y="1270"/>
                  </a:cubicBezTo>
                  <a:cubicBezTo>
                    <a:pt x="38473" y="3810"/>
                    <a:pt x="43535" y="13970"/>
                    <a:pt x="46572" y="26670"/>
                  </a:cubicBezTo>
                  <a:cubicBezTo>
                    <a:pt x="49610" y="39370"/>
                    <a:pt x="51972" y="77470"/>
                    <a:pt x="51972" y="77470"/>
                  </a:cubicBezTo>
                </a:path>
              </a:pathLst>
            </a:custGeom>
            <a:solidFill>
              <a:srgbClr val="E7191F"/>
            </a:solidFill>
            <a:ln cap="sq">
              <a:noFill/>
              <a:prstDash val="solid"/>
              <a:miter/>
            </a:ln>
          </p:spPr>
        </p:sp>
      </p:grpSp>
      <p:grpSp>
        <p:nvGrpSpPr>
          <p:cNvPr name="Group 14" id="14"/>
          <p:cNvGrpSpPr/>
          <p:nvPr/>
        </p:nvGrpSpPr>
        <p:grpSpPr>
          <a:xfrm rot="0">
            <a:off x="8872538" y="8011478"/>
            <a:ext cx="6641782" cy="47625"/>
            <a:chOff x="0" y="0"/>
            <a:chExt cx="8855710" cy="63500"/>
          </a:xfrm>
        </p:grpSpPr>
        <p:sp>
          <p:nvSpPr>
            <p:cNvPr name="Freeform 15" id="15"/>
            <p:cNvSpPr/>
            <p:nvPr/>
          </p:nvSpPr>
          <p:spPr>
            <a:xfrm flipH="false" flipV="false" rot="0">
              <a:off x="49530" y="4434"/>
              <a:ext cx="8756650" cy="54632"/>
            </a:xfrm>
            <a:custGeom>
              <a:avLst/>
              <a:gdLst/>
              <a:ahLst/>
              <a:cxnLst/>
              <a:rect r="r" b="b" t="t" l="l"/>
              <a:pathLst>
                <a:path h="54632" w="8756650">
                  <a:moveTo>
                    <a:pt x="76200" y="29137"/>
                  </a:moveTo>
                  <a:cubicBezTo>
                    <a:pt x="996950" y="29770"/>
                    <a:pt x="1010920" y="31512"/>
                    <a:pt x="1040130" y="31987"/>
                  </a:cubicBezTo>
                  <a:cubicBezTo>
                    <a:pt x="1066800" y="32463"/>
                    <a:pt x="1079500" y="32146"/>
                    <a:pt x="1118870" y="32146"/>
                  </a:cubicBezTo>
                  <a:cubicBezTo>
                    <a:pt x="1245870" y="32304"/>
                    <a:pt x="1746250" y="33254"/>
                    <a:pt x="1915160" y="31354"/>
                  </a:cubicBezTo>
                  <a:cubicBezTo>
                    <a:pt x="1992630" y="30562"/>
                    <a:pt x="2015490" y="28662"/>
                    <a:pt x="2086610" y="27870"/>
                  </a:cubicBezTo>
                  <a:cubicBezTo>
                    <a:pt x="2199640" y="26603"/>
                    <a:pt x="2434590" y="29137"/>
                    <a:pt x="2533650" y="27712"/>
                  </a:cubicBezTo>
                  <a:cubicBezTo>
                    <a:pt x="2584450" y="26920"/>
                    <a:pt x="2588260" y="25178"/>
                    <a:pt x="2645410" y="24228"/>
                  </a:cubicBezTo>
                  <a:cubicBezTo>
                    <a:pt x="2824480" y="21536"/>
                    <a:pt x="3549650" y="27395"/>
                    <a:pt x="3773170" y="23911"/>
                  </a:cubicBezTo>
                  <a:cubicBezTo>
                    <a:pt x="3869690" y="22486"/>
                    <a:pt x="3901440" y="19161"/>
                    <a:pt x="3977640" y="17736"/>
                  </a:cubicBezTo>
                  <a:cubicBezTo>
                    <a:pt x="4069080" y="15994"/>
                    <a:pt x="4174490" y="17261"/>
                    <a:pt x="4284980" y="15360"/>
                  </a:cubicBezTo>
                  <a:cubicBezTo>
                    <a:pt x="4419600" y="12985"/>
                    <a:pt x="4555490" y="5701"/>
                    <a:pt x="4726940" y="3167"/>
                  </a:cubicBezTo>
                  <a:cubicBezTo>
                    <a:pt x="4956810" y="0"/>
                    <a:pt x="5396230" y="0"/>
                    <a:pt x="5546090" y="1900"/>
                  </a:cubicBezTo>
                  <a:cubicBezTo>
                    <a:pt x="5604510" y="2534"/>
                    <a:pt x="5621020" y="4434"/>
                    <a:pt x="5665470" y="5067"/>
                  </a:cubicBezTo>
                  <a:cubicBezTo>
                    <a:pt x="5717540" y="5859"/>
                    <a:pt x="5791200" y="4117"/>
                    <a:pt x="5842000" y="5542"/>
                  </a:cubicBezTo>
                  <a:cubicBezTo>
                    <a:pt x="5881370" y="6651"/>
                    <a:pt x="5904230" y="10451"/>
                    <a:pt x="5944870" y="11243"/>
                  </a:cubicBezTo>
                  <a:cubicBezTo>
                    <a:pt x="6000750" y="12510"/>
                    <a:pt x="6079490" y="9026"/>
                    <a:pt x="6148070" y="9343"/>
                  </a:cubicBezTo>
                  <a:cubicBezTo>
                    <a:pt x="6216650" y="9660"/>
                    <a:pt x="6273800" y="12193"/>
                    <a:pt x="6356350" y="12985"/>
                  </a:cubicBezTo>
                  <a:cubicBezTo>
                    <a:pt x="6477000" y="14093"/>
                    <a:pt x="6673850" y="11876"/>
                    <a:pt x="6803390" y="13777"/>
                  </a:cubicBezTo>
                  <a:cubicBezTo>
                    <a:pt x="6906260" y="15360"/>
                    <a:pt x="7007860" y="20744"/>
                    <a:pt x="7076440" y="21536"/>
                  </a:cubicBezTo>
                  <a:cubicBezTo>
                    <a:pt x="7117080" y="21853"/>
                    <a:pt x="7146290" y="20428"/>
                    <a:pt x="7176770" y="20903"/>
                  </a:cubicBezTo>
                  <a:cubicBezTo>
                    <a:pt x="7203440" y="21378"/>
                    <a:pt x="7208520" y="23278"/>
                    <a:pt x="7249160" y="24070"/>
                  </a:cubicBezTo>
                  <a:cubicBezTo>
                    <a:pt x="7423150" y="27554"/>
                    <a:pt x="8516620" y="20744"/>
                    <a:pt x="8669020" y="23911"/>
                  </a:cubicBezTo>
                  <a:cubicBezTo>
                    <a:pt x="8698230" y="24545"/>
                    <a:pt x="8707120" y="24545"/>
                    <a:pt x="8721090" y="26128"/>
                  </a:cubicBezTo>
                  <a:cubicBezTo>
                    <a:pt x="8737600" y="28029"/>
                    <a:pt x="8756650" y="32304"/>
                    <a:pt x="8755380" y="35313"/>
                  </a:cubicBezTo>
                  <a:cubicBezTo>
                    <a:pt x="8754110" y="38322"/>
                    <a:pt x="8731250" y="42439"/>
                    <a:pt x="8713470" y="44022"/>
                  </a:cubicBezTo>
                  <a:cubicBezTo>
                    <a:pt x="8698230" y="45448"/>
                    <a:pt x="8676640" y="45764"/>
                    <a:pt x="8658860" y="45448"/>
                  </a:cubicBezTo>
                  <a:cubicBezTo>
                    <a:pt x="8641080" y="45289"/>
                    <a:pt x="8620760" y="44339"/>
                    <a:pt x="8608060" y="42597"/>
                  </a:cubicBezTo>
                  <a:cubicBezTo>
                    <a:pt x="8594090" y="40539"/>
                    <a:pt x="8581390" y="35788"/>
                    <a:pt x="8582660" y="32938"/>
                  </a:cubicBezTo>
                  <a:cubicBezTo>
                    <a:pt x="8583930" y="30721"/>
                    <a:pt x="8594090" y="28345"/>
                    <a:pt x="8608060" y="26920"/>
                  </a:cubicBezTo>
                  <a:cubicBezTo>
                    <a:pt x="8625840" y="25178"/>
                    <a:pt x="8665210" y="23753"/>
                    <a:pt x="8686800" y="24228"/>
                  </a:cubicBezTo>
                  <a:cubicBezTo>
                    <a:pt x="8705850" y="24545"/>
                    <a:pt x="8723630" y="26128"/>
                    <a:pt x="8735060" y="27712"/>
                  </a:cubicBezTo>
                  <a:cubicBezTo>
                    <a:pt x="8746490" y="29454"/>
                    <a:pt x="8754110" y="31987"/>
                    <a:pt x="8755380" y="34204"/>
                  </a:cubicBezTo>
                  <a:cubicBezTo>
                    <a:pt x="8756650" y="36421"/>
                    <a:pt x="8751570" y="38955"/>
                    <a:pt x="8740140" y="40855"/>
                  </a:cubicBezTo>
                  <a:cubicBezTo>
                    <a:pt x="8726170" y="43072"/>
                    <a:pt x="8709660" y="44339"/>
                    <a:pt x="8669020" y="45606"/>
                  </a:cubicBezTo>
                  <a:cubicBezTo>
                    <a:pt x="8497570" y="50832"/>
                    <a:pt x="7471410" y="48298"/>
                    <a:pt x="7270750" y="44814"/>
                  </a:cubicBezTo>
                  <a:cubicBezTo>
                    <a:pt x="7213600" y="43864"/>
                    <a:pt x="7198360" y="41805"/>
                    <a:pt x="7164070" y="41172"/>
                  </a:cubicBezTo>
                  <a:cubicBezTo>
                    <a:pt x="7133590" y="40539"/>
                    <a:pt x="7101840" y="41647"/>
                    <a:pt x="7073900" y="40855"/>
                  </a:cubicBezTo>
                  <a:cubicBezTo>
                    <a:pt x="7045960" y="40064"/>
                    <a:pt x="7021830" y="37530"/>
                    <a:pt x="6995160" y="36738"/>
                  </a:cubicBezTo>
                  <a:cubicBezTo>
                    <a:pt x="6965950" y="36105"/>
                    <a:pt x="6934200" y="37055"/>
                    <a:pt x="6903720" y="36580"/>
                  </a:cubicBezTo>
                  <a:cubicBezTo>
                    <a:pt x="6870700" y="36105"/>
                    <a:pt x="6849110" y="34204"/>
                    <a:pt x="6800850" y="33571"/>
                  </a:cubicBezTo>
                  <a:cubicBezTo>
                    <a:pt x="6695440" y="31987"/>
                    <a:pt x="6388100" y="34996"/>
                    <a:pt x="6283960" y="33571"/>
                  </a:cubicBezTo>
                  <a:cubicBezTo>
                    <a:pt x="6238240" y="32938"/>
                    <a:pt x="6226810" y="31196"/>
                    <a:pt x="6186170" y="30721"/>
                  </a:cubicBezTo>
                  <a:cubicBezTo>
                    <a:pt x="6120130" y="29612"/>
                    <a:pt x="5984240" y="31829"/>
                    <a:pt x="5922010" y="30404"/>
                  </a:cubicBezTo>
                  <a:cubicBezTo>
                    <a:pt x="5886450" y="29770"/>
                    <a:pt x="5875020" y="27870"/>
                    <a:pt x="5840730" y="27078"/>
                  </a:cubicBezTo>
                  <a:cubicBezTo>
                    <a:pt x="5789930" y="25970"/>
                    <a:pt x="5697220" y="27078"/>
                    <a:pt x="5643880" y="26128"/>
                  </a:cubicBezTo>
                  <a:cubicBezTo>
                    <a:pt x="5605780" y="25495"/>
                    <a:pt x="5594350" y="24070"/>
                    <a:pt x="5546090" y="23436"/>
                  </a:cubicBezTo>
                  <a:cubicBezTo>
                    <a:pt x="5419090" y="21694"/>
                    <a:pt x="4969510" y="22645"/>
                    <a:pt x="4838700" y="23120"/>
                  </a:cubicBezTo>
                  <a:cubicBezTo>
                    <a:pt x="4789170" y="23278"/>
                    <a:pt x="4781550" y="23278"/>
                    <a:pt x="4735830" y="24070"/>
                  </a:cubicBezTo>
                  <a:cubicBezTo>
                    <a:pt x="4643120" y="25653"/>
                    <a:pt x="4457700" y="32621"/>
                    <a:pt x="4323080" y="35313"/>
                  </a:cubicBezTo>
                  <a:cubicBezTo>
                    <a:pt x="4198620" y="37688"/>
                    <a:pt x="4069080" y="37371"/>
                    <a:pt x="3959860" y="39272"/>
                  </a:cubicBezTo>
                  <a:cubicBezTo>
                    <a:pt x="3869690" y="41014"/>
                    <a:pt x="3825240" y="44181"/>
                    <a:pt x="3716020" y="45606"/>
                  </a:cubicBezTo>
                  <a:cubicBezTo>
                    <a:pt x="3496310" y="48456"/>
                    <a:pt x="2912110" y="43706"/>
                    <a:pt x="2713990" y="45606"/>
                  </a:cubicBezTo>
                  <a:cubicBezTo>
                    <a:pt x="2628900" y="46398"/>
                    <a:pt x="2608580" y="48456"/>
                    <a:pt x="2533650" y="49248"/>
                  </a:cubicBezTo>
                  <a:cubicBezTo>
                    <a:pt x="2409190" y="50515"/>
                    <a:pt x="2129790" y="47981"/>
                    <a:pt x="2033270" y="49723"/>
                  </a:cubicBezTo>
                  <a:cubicBezTo>
                    <a:pt x="1993900" y="50357"/>
                    <a:pt x="1992630" y="51940"/>
                    <a:pt x="1949450" y="52573"/>
                  </a:cubicBezTo>
                  <a:cubicBezTo>
                    <a:pt x="1828800" y="54632"/>
                    <a:pt x="1397000" y="52573"/>
                    <a:pt x="1235710" y="52257"/>
                  </a:cubicBezTo>
                  <a:cubicBezTo>
                    <a:pt x="1153160" y="51940"/>
                    <a:pt x="1102360" y="52573"/>
                    <a:pt x="1049020" y="51465"/>
                  </a:cubicBezTo>
                  <a:cubicBezTo>
                    <a:pt x="1009650" y="50673"/>
                    <a:pt x="998220" y="48773"/>
                    <a:pt x="946150" y="47823"/>
                  </a:cubicBezTo>
                  <a:cubicBezTo>
                    <a:pt x="796290" y="45289"/>
                    <a:pt x="165100" y="51623"/>
                    <a:pt x="58420" y="47506"/>
                  </a:cubicBezTo>
                  <a:cubicBezTo>
                    <a:pt x="33020" y="46556"/>
                    <a:pt x="24130" y="45448"/>
                    <a:pt x="13970" y="43706"/>
                  </a:cubicBezTo>
                  <a:cubicBezTo>
                    <a:pt x="5080" y="42122"/>
                    <a:pt x="0" y="39430"/>
                    <a:pt x="1270" y="37371"/>
                  </a:cubicBezTo>
                  <a:cubicBezTo>
                    <a:pt x="3810" y="35313"/>
                    <a:pt x="13970" y="32779"/>
                    <a:pt x="26670" y="31354"/>
                  </a:cubicBezTo>
                  <a:cubicBezTo>
                    <a:pt x="39370" y="30087"/>
                    <a:pt x="76200" y="29137"/>
                    <a:pt x="76200" y="29137"/>
                  </a:cubicBezTo>
                </a:path>
              </a:pathLst>
            </a:custGeom>
            <a:solidFill>
              <a:srgbClr val="E7191F"/>
            </a:solidFill>
            <a:ln cap="sq">
              <a:noFill/>
              <a:prstDash val="solid"/>
              <a:miter/>
            </a:ln>
          </p:spPr>
        </p:sp>
      </p:grpSp>
      <p:grpSp>
        <p:nvGrpSpPr>
          <p:cNvPr name="Group 16" id="16"/>
          <p:cNvGrpSpPr/>
          <p:nvPr/>
        </p:nvGrpSpPr>
        <p:grpSpPr>
          <a:xfrm rot="0">
            <a:off x="7747635" y="3285172"/>
            <a:ext cx="7811453" cy="47625"/>
            <a:chOff x="0" y="0"/>
            <a:chExt cx="10415270" cy="63500"/>
          </a:xfrm>
        </p:grpSpPr>
        <p:sp>
          <p:nvSpPr>
            <p:cNvPr name="Freeform 17" id="17"/>
            <p:cNvSpPr/>
            <p:nvPr/>
          </p:nvSpPr>
          <p:spPr>
            <a:xfrm flipH="false" flipV="false" rot="0">
              <a:off x="44450" y="2456"/>
              <a:ext cx="10339070" cy="56717"/>
            </a:xfrm>
            <a:custGeom>
              <a:avLst/>
              <a:gdLst/>
              <a:ahLst/>
              <a:cxnLst/>
              <a:rect r="r" b="b" t="t" l="l"/>
              <a:pathLst>
                <a:path h="56717" w="10339070">
                  <a:moveTo>
                    <a:pt x="90170" y="19763"/>
                  </a:moveTo>
                  <a:cubicBezTo>
                    <a:pt x="845820" y="27131"/>
                    <a:pt x="1987550" y="26663"/>
                    <a:pt x="2208530" y="24324"/>
                  </a:cubicBezTo>
                  <a:cubicBezTo>
                    <a:pt x="2261870" y="23739"/>
                    <a:pt x="2266950" y="22687"/>
                    <a:pt x="2306320" y="22102"/>
                  </a:cubicBezTo>
                  <a:cubicBezTo>
                    <a:pt x="2359660" y="21517"/>
                    <a:pt x="2437130" y="21985"/>
                    <a:pt x="2503170" y="21517"/>
                  </a:cubicBezTo>
                  <a:cubicBezTo>
                    <a:pt x="2571750" y="20933"/>
                    <a:pt x="2613660" y="19295"/>
                    <a:pt x="2710180" y="18711"/>
                  </a:cubicBezTo>
                  <a:cubicBezTo>
                    <a:pt x="2933700" y="17190"/>
                    <a:pt x="3648710" y="20465"/>
                    <a:pt x="3827780" y="18477"/>
                  </a:cubicBezTo>
                  <a:cubicBezTo>
                    <a:pt x="3884930" y="17892"/>
                    <a:pt x="3903980" y="16489"/>
                    <a:pt x="3939540" y="16021"/>
                  </a:cubicBezTo>
                  <a:cubicBezTo>
                    <a:pt x="3973830" y="15670"/>
                    <a:pt x="3991610" y="16255"/>
                    <a:pt x="4037330" y="15787"/>
                  </a:cubicBezTo>
                  <a:cubicBezTo>
                    <a:pt x="4145280" y="14735"/>
                    <a:pt x="4447540" y="7133"/>
                    <a:pt x="4578350" y="5730"/>
                  </a:cubicBezTo>
                  <a:cubicBezTo>
                    <a:pt x="4650740" y="4911"/>
                    <a:pt x="4658360" y="5145"/>
                    <a:pt x="4748530" y="5028"/>
                  </a:cubicBezTo>
                  <a:cubicBezTo>
                    <a:pt x="5085080" y="4327"/>
                    <a:pt x="6901180" y="8771"/>
                    <a:pt x="7158990" y="5028"/>
                  </a:cubicBezTo>
                  <a:cubicBezTo>
                    <a:pt x="7211060" y="4327"/>
                    <a:pt x="7203440" y="3157"/>
                    <a:pt x="7249160" y="2456"/>
                  </a:cubicBezTo>
                  <a:cubicBezTo>
                    <a:pt x="7385050" y="585"/>
                    <a:pt x="7861300" y="0"/>
                    <a:pt x="8084820" y="2222"/>
                  </a:cubicBezTo>
                  <a:cubicBezTo>
                    <a:pt x="8234680" y="3742"/>
                    <a:pt x="8315960" y="8537"/>
                    <a:pt x="8459470" y="10057"/>
                  </a:cubicBezTo>
                  <a:cubicBezTo>
                    <a:pt x="8647430" y="12045"/>
                    <a:pt x="8947150" y="11226"/>
                    <a:pt x="9117330" y="10408"/>
                  </a:cubicBezTo>
                  <a:cubicBezTo>
                    <a:pt x="9225280" y="9823"/>
                    <a:pt x="9276080" y="8186"/>
                    <a:pt x="9382760" y="7718"/>
                  </a:cubicBezTo>
                  <a:cubicBezTo>
                    <a:pt x="9546590" y="6899"/>
                    <a:pt x="9890760" y="6782"/>
                    <a:pt x="10003790" y="7601"/>
                  </a:cubicBezTo>
                  <a:cubicBezTo>
                    <a:pt x="10046970" y="7952"/>
                    <a:pt x="10057130" y="7952"/>
                    <a:pt x="10091420" y="8887"/>
                  </a:cubicBezTo>
                  <a:cubicBezTo>
                    <a:pt x="10146030" y="10525"/>
                    <a:pt x="10262870" y="14384"/>
                    <a:pt x="10297160" y="18243"/>
                  </a:cubicBezTo>
                  <a:cubicBezTo>
                    <a:pt x="10318750" y="20699"/>
                    <a:pt x="10313670" y="23154"/>
                    <a:pt x="10318750" y="26663"/>
                  </a:cubicBezTo>
                  <a:cubicBezTo>
                    <a:pt x="10325100" y="32627"/>
                    <a:pt x="10339070" y="45958"/>
                    <a:pt x="10316210" y="50870"/>
                  </a:cubicBezTo>
                  <a:cubicBezTo>
                    <a:pt x="10302240" y="53560"/>
                    <a:pt x="10276840" y="55314"/>
                    <a:pt x="10256520" y="56015"/>
                  </a:cubicBezTo>
                  <a:cubicBezTo>
                    <a:pt x="10238740" y="56717"/>
                    <a:pt x="10215880" y="56366"/>
                    <a:pt x="10199370" y="55782"/>
                  </a:cubicBezTo>
                  <a:cubicBezTo>
                    <a:pt x="10182860" y="55197"/>
                    <a:pt x="10166350" y="53794"/>
                    <a:pt x="10157460" y="52390"/>
                  </a:cubicBezTo>
                  <a:cubicBezTo>
                    <a:pt x="10147300" y="50987"/>
                    <a:pt x="10140950" y="49116"/>
                    <a:pt x="10144760" y="47362"/>
                  </a:cubicBezTo>
                  <a:cubicBezTo>
                    <a:pt x="10149840" y="45374"/>
                    <a:pt x="10171430" y="42216"/>
                    <a:pt x="10191750" y="41164"/>
                  </a:cubicBezTo>
                  <a:cubicBezTo>
                    <a:pt x="10206990" y="40228"/>
                    <a:pt x="10228580" y="39994"/>
                    <a:pt x="10246360" y="40228"/>
                  </a:cubicBezTo>
                  <a:cubicBezTo>
                    <a:pt x="10264140" y="40579"/>
                    <a:pt x="10284460" y="41515"/>
                    <a:pt x="10295890" y="42684"/>
                  </a:cubicBezTo>
                  <a:cubicBezTo>
                    <a:pt x="10308590" y="43853"/>
                    <a:pt x="10317480" y="45724"/>
                    <a:pt x="10320020" y="47362"/>
                  </a:cubicBezTo>
                  <a:cubicBezTo>
                    <a:pt x="10321290" y="48999"/>
                    <a:pt x="10318750" y="50987"/>
                    <a:pt x="10307320" y="52390"/>
                  </a:cubicBezTo>
                  <a:cubicBezTo>
                    <a:pt x="10294620" y="54144"/>
                    <a:pt x="10260330" y="56015"/>
                    <a:pt x="10237470" y="56366"/>
                  </a:cubicBezTo>
                  <a:cubicBezTo>
                    <a:pt x="10218420" y="56600"/>
                    <a:pt x="10198100" y="55899"/>
                    <a:pt x="10182860" y="54963"/>
                  </a:cubicBezTo>
                  <a:cubicBezTo>
                    <a:pt x="10168890" y="54027"/>
                    <a:pt x="10156190" y="52858"/>
                    <a:pt x="10148570" y="50870"/>
                  </a:cubicBezTo>
                  <a:cubicBezTo>
                    <a:pt x="10135870" y="47479"/>
                    <a:pt x="10140950" y="39527"/>
                    <a:pt x="10144760" y="35434"/>
                  </a:cubicBezTo>
                  <a:cubicBezTo>
                    <a:pt x="10147300" y="32627"/>
                    <a:pt x="10171430" y="30171"/>
                    <a:pt x="10158730" y="28300"/>
                  </a:cubicBezTo>
                  <a:cubicBezTo>
                    <a:pt x="10139680" y="25493"/>
                    <a:pt x="10054590" y="24675"/>
                    <a:pt x="9974580" y="23739"/>
                  </a:cubicBezTo>
                  <a:cubicBezTo>
                    <a:pt x="9829800" y="21868"/>
                    <a:pt x="9507220" y="22687"/>
                    <a:pt x="9356090" y="23622"/>
                  </a:cubicBezTo>
                  <a:cubicBezTo>
                    <a:pt x="9267190" y="24207"/>
                    <a:pt x="9236710" y="25727"/>
                    <a:pt x="9147810" y="26312"/>
                  </a:cubicBezTo>
                  <a:cubicBezTo>
                    <a:pt x="8987790" y="27364"/>
                    <a:pt x="8638540" y="27364"/>
                    <a:pt x="8479790" y="26078"/>
                  </a:cubicBezTo>
                  <a:cubicBezTo>
                    <a:pt x="8389620" y="25376"/>
                    <a:pt x="8337550" y="24324"/>
                    <a:pt x="8270240" y="22921"/>
                  </a:cubicBezTo>
                  <a:cubicBezTo>
                    <a:pt x="8205470" y="21634"/>
                    <a:pt x="8169910" y="19178"/>
                    <a:pt x="8084820" y="18126"/>
                  </a:cubicBezTo>
                  <a:cubicBezTo>
                    <a:pt x="7907020" y="16021"/>
                    <a:pt x="7377430" y="16489"/>
                    <a:pt x="7246620" y="18477"/>
                  </a:cubicBezTo>
                  <a:cubicBezTo>
                    <a:pt x="7205980" y="19061"/>
                    <a:pt x="7195820" y="20348"/>
                    <a:pt x="7169150" y="20816"/>
                  </a:cubicBezTo>
                  <a:cubicBezTo>
                    <a:pt x="7139940" y="21166"/>
                    <a:pt x="7129780" y="20816"/>
                    <a:pt x="7080250" y="20933"/>
                  </a:cubicBezTo>
                  <a:cubicBezTo>
                    <a:pt x="6822440" y="21050"/>
                    <a:pt x="5212080" y="16372"/>
                    <a:pt x="4662170" y="20933"/>
                  </a:cubicBezTo>
                  <a:cubicBezTo>
                    <a:pt x="4375150" y="23271"/>
                    <a:pt x="4124960" y="31691"/>
                    <a:pt x="4010660" y="31808"/>
                  </a:cubicBezTo>
                  <a:cubicBezTo>
                    <a:pt x="3971290" y="31925"/>
                    <a:pt x="3957320" y="30405"/>
                    <a:pt x="3929380" y="30639"/>
                  </a:cubicBezTo>
                  <a:cubicBezTo>
                    <a:pt x="3896360" y="30990"/>
                    <a:pt x="3881120" y="33562"/>
                    <a:pt x="3827780" y="34498"/>
                  </a:cubicBezTo>
                  <a:cubicBezTo>
                    <a:pt x="3653790" y="37655"/>
                    <a:pt x="2853690" y="32510"/>
                    <a:pt x="2686050" y="34498"/>
                  </a:cubicBezTo>
                  <a:cubicBezTo>
                    <a:pt x="2637790" y="34966"/>
                    <a:pt x="2632710" y="36018"/>
                    <a:pt x="2593340" y="36603"/>
                  </a:cubicBezTo>
                  <a:cubicBezTo>
                    <a:pt x="2526030" y="37422"/>
                    <a:pt x="2383790" y="36837"/>
                    <a:pt x="2313940" y="37655"/>
                  </a:cubicBezTo>
                  <a:cubicBezTo>
                    <a:pt x="2269490" y="38123"/>
                    <a:pt x="2259330" y="39176"/>
                    <a:pt x="2208530" y="39643"/>
                  </a:cubicBezTo>
                  <a:cubicBezTo>
                    <a:pt x="2081530" y="40813"/>
                    <a:pt x="1778000" y="39760"/>
                    <a:pt x="1530350" y="39643"/>
                  </a:cubicBezTo>
                  <a:cubicBezTo>
                    <a:pt x="1229360" y="39527"/>
                    <a:pt x="786130" y="40228"/>
                    <a:pt x="530860" y="38825"/>
                  </a:cubicBezTo>
                  <a:cubicBezTo>
                    <a:pt x="372110" y="37889"/>
                    <a:pt x="232410" y="36135"/>
                    <a:pt x="146050" y="34849"/>
                  </a:cubicBezTo>
                  <a:cubicBezTo>
                    <a:pt x="100330" y="34147"/>
                    <a:pt x="67310" y="34030"/>
                    <a:pt x="43180" y="32744"/>
                  </a:cubicBezTo>
                  <a:cubicBezTo>
                    <a:pt x="26670" y="31925"/>
                    <a:pt x="12700" y="30756"/>
                    <a:pt x="6350" y="29236"/>
                  </a:cubicBezTo>
                  <a:cubicBezTo>
                    <a:pt x="0" y="27598"/>
                    <a:pt x="2540" y="24441"/>
                    <a:pt x="11430" y="22804"/>
                  </a:cubicBezTo>
                  <a:cubicBezTo>
                    <a:pt x="20320" y="21400"/>
                    <a:pt x="39370" y="20348"/>
                    <a:pt x="54610" y="19880"/>
                  </a:cubicBezTo>
                  <a:cubicBezTo>
                    <a:pt x="66040" y="19412"/>
                    <a:pt x="90170" y="19763"/>
                    <a:pt x="90170" y="19763"/>
                  </a:cubicBezTo>
                </a:path>
              </a:pathLst>
            </a:custGeom>
            <a:solidFill>
              <a:srgbClr val="E7191F"/>
            </a:solidFill>
            <a:ln cap="sq">
              <a:noFill/>
              <a:prstDash val="solid"/>
              <a:miter/>
            </a:ln>
          </p:spPr>
        </p:sp>
      </p:grpSp>
      <p:sp>
        <p:nvSpPr>
          <p:cNvPr name="TextBox 18" id="18"/>
          <p:cNvSpPr txBox="true"/>
          <p:nvPr/>
        </p:nvSpPr>
        <p:spPr>
          <a:xfrm rot="0">
            <a:off x="520375" y="9142009"/>
            <a:ext cx="17566277" cy="857161"/>
          </a:xfrm>
          <a:prstGeom prst="rect">
            <a:avLst/>
          </a:prstGeom>
        </p:spPr>
        <p:txBody>
          <a:bodyPr anchor="t" rtlCol="false" tIns="0" lIns="0" bIns="0" rIns="0">
            <a:spAutoFit/>
          </a:bodyPr>
          <a:lstStyle/>
          <a:p>
            <a:pPr algn="ctr">
              <a:lnSpc>
                <a:spcPts val="6999"/>
              </a:lnSpc>
            </a:pPr>
            <a:r>
              <a:rPr lang="en-US" b="true" sz="4999">
                <a:solidFill>
                  <a:srgbClr val="000000"/>
                </a:solidFill>
                <a:latin typeface="Glacial Indifference Bold"/>
                <a:ea typeface="Glacial Indifference Bold"/>
                <a:cs typeface="Glacial Indifference Bold"/>
                <a:sym typeface="Glacial Indifference Bold"/>
              </a:rPr>
              <a:t>ALONG WITH THIS A CPCWISE SUMMARY TO BE PREPARED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2667" y="118163"/>
            <a:ext cx="18285333" cy="10168837"/>
          </a:xfrm>
          <a:custGeom>
            <a:avLst/>
            <a:gdLst/>
            <a:ahLst/>
            <a:cxnLst/>
            <a:rect r="r" b="b" t="t" l="l"/>
            <a:pathLst>
              <a:path h="10168837" w="18285333">
                <a:moveTo>
                  <a:pt x="0" y="0"/>
                </a:moveTo>
                <a:lnTo>
                  <a:pt x="18285333" y="0"/>
                </a:lnTo>
                <a:lnTo>
                  <a:pt x="18285333" y="10168837"/>
                </a:lnTo>
                <a:lnTo>
                  <a:pt x="0" y="10168837"/>
                </a:lnTo>
                <a:lnTo>
                  <a:pt x="0" y="0"/>
                </a:lnTo>
                <a:close/>
              </a:path>
            </a:pathLst>
          </a:custGeom>
          <a:blipFill>
            <a:blip r:embed="rId2"/>
            <a:stretch>
              <a:fillRect l="-2497" t="-2253" r="-2497" b="0"/>
            </a:stretch>
          </a:blipFill>
        </p:spPr>
      </p:sp>
      <p:sp>
        <p:nvSpPr>
          <p:cNvPr name="TextBox 3" id="3"/>
          <p:cNvSpPr txBox="true"/>
          <p:nvPr/>
        </p:nvSpPr>
        <p:spPr>
          <a:xfrm rot="0">
            <a:off x="793171" y="7838970"/>
            <a:ext cx="16704325" cy="1746057"/>
          </a:xfrm>
          <a:prstGeom prst="rect">
            <a:avLst/>
          </a:prstGeom>
        </p:spPr>
        <p:txBody>
          <a:bodyPr anchor="t" rtlCol="false" tIns="0" lIns="0" bIns="0" rIns="0">
            <a:spAutoFit/>
          </a:bodyPr>
          <a:lstStyle/>
          <a:p>
            <a:pPr algn="ctr">
              <a:lnSpc>
                <a:spcPts val="6999"/>
              </a:lnSpc>
            </a:pPr>
            <a:r>
              <a:rPr lang="en-US" b="true" sz="4999">
                <a:solidFill>
                  <a:srgbClr val="000000"/>
                </a:solidFill>
                <a:latin typeface="Glacial Indifference Bold"/>
                <a:ea typeface="Glacial Indifference Bold"/>
                <a:cs typeface="Glacial Indifference Bold"/>
                <a:sym typeface="Glacial Indifference Bold"/>
              </a:rPr>
              <a:t>A NEW EXCEL WORKBOOK CREATED AND THE EXCEL FILE FOR 10-50 LAKH SELECTED FOR IMPORT IN POWER QUERY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96586"/>
            <a:ext cx="18288000" cy="9893827"/>
          </a:xfrm>
          <a:custGeom>
            <a:avLst/>
            <a:gdLst/>
            <a:ahLst/>
            <a:cxnLst/>
            <a:rect r="r" b="b" t="t" l="l"/>
            <a:pathLst>
              <a:path h="9893827" w="18288000">
                <a:moveTo>
                  <a:pt x="0" y="0"/>
                </a:moveTo>
                <a:lnTo>
                  <a:pt x="18288000" y="0"/>
                </a:lnTo>
                <a:lnTo>
                  <a:pt x="18288000" y="9893828"/>
                </a:lnTo>
                <a:lnTo>
                  <a:pt x="0" y="9893828"/>
                </a:lnTo>
                <a:lnTo>
                  <a:pt x="0" y="0"/>
                </a:lnTo>
                <a:close/>
              </a:path>
            </a:pathLst>
          </a:custGeom>
          <a:blipFill>
            <a:blip r:embed="rId2"/>
            <a:stretch>
              <a:fillRect l="0" t="0" r="0" b="0"/>
            </a:stretch>
          </a:blipFill>
        </p:spPr>
      </p:sp>
      <p:sp>
        <p:nvSpPr>
          <p:cNvPr name="TextBox 3" id="3"/>
          <p:cNvSpPr txBox="true"/>
          <p:nvPr/>
        </p:nvSpPr>
        <p:spPr>
          <a:xfrm rot="0">
            <a:off x="793171" y="7838970"/>
            <a:ext cx="16704325" cy="1746057"/>
          </a:xfrm>
          <a:prstGeom prst="rect">
            <a:avLst/>
          </a:prstGeom>
        </p:spPr>
        <p:txBody>
          <a:bodyPr anchor="t" rtlCol="false" tIns="0" lIns="0" bIns="0" rIns="0">
            <a:spAutoFit/>
          </a:bodyPr>
          <a:lstStyle/>
          <a:p>
            <a:pPr algn="ctr">
              <a:lnSpc>
                <a:spcPts val="6999"/>
              </a:lnSpc>
            </a:pPr>
            <a:r>
              <a:rPr lang="en-US" b="true" sz="4999">
                <a:solidFill>
                  <a:srgbClr val="000000"/>
                </a:solidFill>
                <a:latin typeface="Glacial Indifference Bold"/>
                <a:ea typeface="Glacial Indifference Bold"/>
                <a:cs typeface="Glacial Indifference Bold"/>
                <a:sym typeface="Glacial Indifference Bold"/>
              </a:rPr>
              <a:t>PATH- DATA--&gt; GET DATA--&gt; FROM FILE--&gt; FROM EXCEL WORKBOOK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58" t="0" r="-2904" b="0"/>
            </a:stretch>
          </a:blipFill>
        </p:spPr>
      </p:sp>
      <p:sp>
        <p:nvSpPr>
          <p:cNvPr name="TextBox 3" id="3"/>
          <p:cNvSpPr txBox="true"/>
          <p:nvPr/>
        </p:nvSpPr>
        <p:spPr>
          <a:xfrm rot="0">
            <a:off x="793171" y="7838970"/>
            <a:ext cx="16704325" cy="1746057"/>
          </a:xfrm>
          <a:prstGeom prst="rect">
            <a:avLst/>
          </a:prstGeom>
        </p:spPr>
        <p:txBody>
          <a:bodyPr anchor="t" rtlCol="false" tIns="0" lIns="0" bIns="0" rIns="0">
            <a:spAutoFit/>
          </a:bodyPr>
          <a:lstStyle/>
          <a:p>
            <a:pPr algn="ctr">
              <a:lnSpc>
                <a:spcPts val="6999"/>
              </a:lnSpc>
            </a:pPr>
            <a:r>
              <a:rPr lang="en-US" b="true" sz="4999">
                <a:solidFill>
                  <a:srgbClr val="000000"/>
                </a:solidFill>
                <a:latin typeface="Glacial Indifference Bold"/>
                <a:ea typeface="Glacial Indifference Bold"/>
                <a:cs typeface="Glacial Indifference Bold"/>
                <a:sym typeface="Glacial Indifference Bold"/>
              </a:rPr>
              <a:t>THE FILE IS LOADED FOR TRANSFORMATION AND “GRANULAR” WORKSHEET IS SELECTED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1579439"/>
            <a:ext cx="13457222" cy="7128122"/>
          </a:xfrm>
          <a:custGeom>
            <a:avLst/>
            <a:gdLst/>
            <a:ahLst/>
            <a:cxnLst/>
            <a:rect r="r" b="b" t="t" l="l"/>
            <a:pathLst>
              <a:path h="7128122" w="13457222">
                <a:moveTo>
                  <a:pt x="0" y="0"/>
                </a:moveTo>
                <a:lnTo>
                  <a:pt x="13457222" y="0"/>
                </a:lnTo>
                <a:lnTo>
                  <a:pt x="13457222" y="7128122"/>
                </a:lnTo>
                <a:lnTo>
                  <a:pt x="0" y="7128122"/>
                </a:lnTo>
                <a:lnTo>
                  <a:pt x="0" y="0"/>
                </a:lnTo>
                <a:close/>
              </a:path>
            </a:pathLst>
          </a:custGeom>
          <a:blipFill>
            <a:blip r:embed="rId2"/>
            <a:stretch>
              <a:fillRect l="0" t="0" r="0" b="0"/>
            </a:stretch>
          </a:blipFill>
        </p:spPr>
      </p:sp>
      <p:sp>
        <p:nvSpPr>
          <p:cNvPr name="Freeform 3" id="3"/>
          <p:cNvSpPr/>
          <p:nvPr/>
        </p:nvSpPr>
        <p:spPr>
          <a:xfrm flipH="false" flipV="false" rot="0">
            <a:off x="1334" y="0"/>
            <a:ext cx="18288000" cy="9585028"/>
          </a:xfrm>
          <a:custGeom>
            <a:avLst/>
            <a:gdLst/>
            <a:ahLst/>
            <a:cxnLst/>
            <a:rect r="r" b="b" t="t" l="l"/>
            <a:pathLst>
              <a:path h="9585028" w="18288000">
                <a:moveTo>
                  <a:pt x="0" y="0"/>
                </a:moveTo>
                <a:lnTo>
                  <a:pt x="18288000" y="0"/>
                </a:lnTo>
                <a:lnTo>
                  <a:pt x="18288000" y="9585028"/>
                </a:lnTo>
                <a:lnTo>
                  <a:pt x="0" y="9585028"/>
                </a:lnTo>
                <a:lnTo>
                  <a:pt x="0" y="0"/>
                </a:lnTo>
                <a:close/>
              </a:path>
            </a:pathLst>
          </a:custGeom>
          <a:blipFill>
            <a:blip r:embed="rId2"/>
            <a:stretch>
              <a:fillRect l="0" t="0" r="0" b="-1063"/>
            </a:stretch>
          </a:blipFill>
        </p:spPr>
      </p:sp>
      <p:sp>
        <p:nvSpPr>
          <p:cNvPr name="TextBox 4" id="4"/>
          <p:cNvSpPr txBox="true"/>
          <p:nvPr/>
        </p:nvSpPr>
        <p:spPr>
          <a:xfrm rot="0">
            <a:off x="793171" y="9489778"/>
            <a:ext cx="16704325" cy="857161"/>
          </a:xfrm>
          <a:prstGeom prst="rect">
            <a:avLst/>
          </a:prstGeom>
        </p:spPr>
        <p:txBody>
          <a:bodyPr anchor="t" rtlCol="false" tIns="0" lIns="0" bIns="0" rIns="0">
            <a:spAutoFit/>
          </a:bodyPr>
          <a:lstStyle/>
          <a:p>
            <a:pPr algn="ctr">
              <a:lnSpc>
                <a:spcPts val="6999"/>
              </a:lnSpc>
            </a:pPr>
            <a:r>
              <a:rPr lang="en-US" b="true" sz="4999">
                <a:solidFill>
                  <a:srgbClr val="000000"/>
                </a:solidFill>
                <a:latin typeface="Glacial Indifference Bold"/>
                <a:ea typeface="Glacial Indifference Bold"/>
                <a:cs typeface="Glacial Indifference Bold"/>
                <a:sym typeface="Glacial Indifference Bold"/>
              </a:rPr>
              <a:t>THE TABLE AFTER LOADING IN POWER QUERY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23329"/>
            <a:ext cx="18288000" cy="9708356"/>
          </a:xfrm>
          <a:custGeom>
            <a:avLst/>
            <a:gdLst/>
            <a:ahLst/>
            <a:cxnLst/>
            <a:rect r="r" b="b" t="t" l="l"/>
            <a:pathLst>
              <a:path h="9708356" w="18288000">
                <a:moveTo>
                  <a:pt x="0" y="0"/>
                </a:moveTo>
                <a:lnTo>
                  <a:pt x="18288000" y="0"/>
                </a:lnTo>
                <a:lnTo>
                  <a:pt x="18288000" y="9708357"/>
                </a:lnTo>
                <a:lnTo>
                  <a:pt x="0" y="9708357"/>
                </a:lnTo>
                <a:lnTo>
                  <a:pt x="0" y="0"/>
                </a:lnTo>
                <a:close/>
              </a:path>
            </a:pathLst>
          </a:custGeom>
          <a:blipFill>
            <a:blip r:embed="rId2"/>
            <a:stretch>
              <a:fillRect l="0" t="-772" r="0" b="-772"/>
            </a:stretch>
          </a:blipFill>
        </p:spPr>
      </p:sp>
      <p:sp>
        <p:nvSpPr>
          <p:cNvPr name="TextBox 3" id="3"/>
          <p:cNvSpPr txBox="true"/>
          <p:nvPr/>
        </p:nvSpPr>
        <p:spPr>
          <a:xfrm rot="0">
            <a:off x="0" y="9471572"/>
            <a:ext cx="18288000" cy="705920"/>
          </a:xfrm>
          <a:prstGeom prst="rect">
            <a:avLst/>
          </a:prstGeom>
        </p:spPr>
        <p:txBody>
          <a:bodyPr anchor="t" rtlCol="false" tIns="0" lIns="0" bIns="0" rIns="0">
            <a:spAutoFit/>
          </a:bodyPr>
          <a:lstStyle/>
          <a:p>
            <a:pPr algn="ctr">
              <a:lnSpc>
                <a:spcPts val="5716"/>
              </a:lnSpc>
            </a:pPr>
            <a:r>
              <a:rPr lang="en-US" b="true" sz="4082">
                <a:solidFill>
                  <a:srgbClr val="000000"/>
                </a:solidFill>
                <a:latin typeface="Glacial Indifference Bold"/>
                <a:ea typeface="Glacial Indifference Bold"/>
                <a:cs typeface="Glacial Indifference Bold"/>
                <a:sym typeface="Glacial Indifference Bold"/>
              </a:rPr>
              <a:t>NEW BLANK QUERY CREATED TO LOAD GRANULAR TABLE FOR 50 LAKH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408395" cy="7881478"/>
          </a:xfrm>
          <a:custGeom>
            <a:avLst/>
            <a:gdLst/>
            <a:ahLst/>
            <a:cxnLst/>
            <a:rect r="r" b="b" t="t" l="l"/>
            <a:pathLst>
              <a:path h="7881478" w="9408395">
                <a:moveTo>
                  <a:pt x="0" y="0"/>
                </a:moveTo>
                <a:lnTo>
                  <a:pt x="9408395" y="0"/>
                </a:lnTo>
                <a:lnTo>
                  <a:pt x="9408395" y="7881478"/>
                </a:lnTo>
                <a:lnTo>
                  <a:pt x="0" y="7881478"/>
                </a:lnTo>
                <a:lnTo>
                  <a:pt x="0" y="0"/>
                </a:lnTo>
                <a:close/>
              </a:path>
            </a:pathLst>
          </a:custGeom>
          <a:blipFill>
            <a:blip r:embed="rId2"/>
            <a:stretch>
              <a:fillRect l="-11483" t="-1260" r="-44848" b="0"/>
            </a:stretch>
          </a:blipFill>
          <a:ln w="38100" cap="sq">
            <a:solidFill>
              <a:srgbClr val="000000"/>
            </a:solidFill>
            <a:prstDash val="solid"/>
            <a:miter/>
          </a:ln>
        </p:spPr>
      </p:sp>
      <p:sp>
        <p:nvSpPr>
          <p:cNvPr name="Freeform 3" id="3"/>
          <p:cNvSpPr/>
          <p:nvPr/>
        </p:nvSpPr>
        <p:spPr>
          <a:xfrm flipH="false" flipV="false" rot="0">
            <a:off x="9408395" y="0"/>
            <a:ext cx="8879605" cy="7881478"/>
          </a:xfrm>
          <a:custGeom>
            <a:avLst/>
            <a:gdLst/>
            <a:ahLst/>
            <a:cxnLst/>
            <a:rect r="r" b="b" t="t" l="l"/>
            <a:pathLst>
              <a:path h="7881478" w="8879605">
                <a:moveTo>
                  <a:pt x="0" y="0"/>
                </a:moveTo>
                <a:lnTo>
                  <a:pt x="8879605" y="0"/>
                </a:lnTo>
                <a:lnTo>
                  <a:pt x="8879605" y="7881478"/>
                </a:lnTo>
                <a:lnTo>
                  <a:pt x="0" y="7881478"/>
                </a:lnTo>
                <a:lnTo>
                  <a:pt x="0" y="0"/>
                </a:lnTo>
                <a:close/>
              </a:path>
            </a:pathLst>
          </a:custGeom>
          <a:blipFill>
            <a:blip r:embed="rId3"/>
            <a:stretch>
              <a:fillRect l="-38389" t="0" r="-26106" b="0"/>
            </a:stretch>
          </a:blipFill>
          <a:ln w="38100" cap="sq">
            <a:solidFill>
              <a:srgbClr val="000000"/>
            </a:solidFill>
            <a:prstDash val="solid"/>
            <a:miter/>
          </a:ln>
        </p:spPr>
      </p:sp>
      <p:sp>
        <p:nvSpPr>
          <p:cNvPr name="TextBox 4" id="4"/>
          <p:cNvSpPr txBox="true"/>
          <p:nvPr/>
        </p:nvSpPr>
        <p:spPr>
          <a:xfrm rot="0">
            <a:off x="0" y="8107644"/>
            <a:ext cx="18288000" cy="1429820"/>
          </a:xfrm>
          <a:prstGeom prst="rect">
            <a:avLst/>
          </a:prstGeom>
        </p:spPr>
        <p:txBody>
          <a:bodyPr anchor="t" rtlCol="false" tIns="0" lIns="0" bIns="0" rIns="0">
            <a:spAutoFit/>
          </a:bodyPr>
          <a:lstStyle/>
          <a:p>
            <a:pPr algn="ctr">
              <a:lnSpc>
                <a:spcPts val="5716"/>
              </a:lnSpc>
            </a:pPr>
            <a:r>
              <a:rPr lang="en-US" b="true" sz="4082">
                <a:solidFill>
                  <a:srgbClr val="000000"/>
                </a:solidFill>
                <a:latin typeface="Glacial Indifference Bold"/>
                <a:ea typeface="Glacial Indifference Bold"/>
                <a:cs typeface="Glacial Indifference Bold"/>
                <a:sym typeface="Glacial Indifference Bold"/>
              </a:rPr>
              <a:t>THE MAIN FILE IMPORTED AND THE “GRANULAR” WORKSHEET SELECTED TO LOAD IN THE BLANK QUERY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21466" cy="10287000"/>
          </a:xfrm>
          <a:custGeom>
            <a:avLst/>
            <a:gdLst/>
            <a:ahLst/>
            <a:cxnLst/>
            <a:rect r="r" b="b" t="t" l="l"/>
            <a:pathLst>
              <a:path h="10287000" w="18621466">
                <a:moveTo>
                  <a:pt x="0" y="0"/>
                </a:moveTo>
                <a:lnTo>
                  <a:pt x="18621466" y="0"/>
                </a:lnTo>
                <a:lnTo>
                  <a:pt x="18621466" y="10287000"/>
                </a:lnTo>
                <a:lnTo>
                  <a:pt x="0" y="10287000"/>
                </a:lnTo>
                <a:lnTo>
                  <a:pt x="0" y="0"/>
                </a:lnTo>
                <a:close/>
              </a:path>
            </a:pathLst>
          </a:custGeom>
          <a:blipFill>
            <a:blip r:embed="rId2"/>
            <a:stretch>
              <a:fillRect l="-895" t="0" r="-895" b="0"/>
            </a:stretch>
          </a:blipFill>
        </p:spPr>
      </p:sp>
      <p:sp>
        <p:nvSpPr>
          <p:cNvPr name="TextBox 3" id="3"/>
          <p:cNvSpPr txBox="true"/>
          <p:nvPr/>
        </p:nvSpPr>
        <p:spPr>
          <a:xfrm rot="0">
            <a:off x="0" y="9172575"/>
            <a:ext cx="18288000" cy="705920"/>
          </a:xfrm>
          <a:prstGeom prst="rect">
            <a:avLst/>
          </a:prstGeom>
        </p:spPr>
        <p:txBody>
          <a:bodyPr anchor="t" rtlCol="false" tIns="0" lIns="0" bIns="0" rIns="0">
            <a:spAutoFit/>
          </a:bodyPr>
          <a:lstStyle/>
          <a:p>
            <a:pPr algn="ctr">
              <a:lnSpc>
                <a:spcPts val="5716"/>
              </a:lnSpc>
            </a:pPr>
            <a:r>
              <a:rPr lang="en-US" b="true" sz="4082">
                <a:solidFill>
                  <a:srgbClr val="000000"/>
                </a:solidFill>
                <a:latin typeface="Glacial Indifference Bold"/>
                <a:ea typeface="Glacial Indifference Bold"/>
                <a:cs typeface="Glacial Indifference Bold"/>
                <a:sym typeface="Glacial Indifference Bold"/>
              </a:rPr>
              <a:t>THE 2ND TABLE LOADED IN THE QUERY AND READY FOR TRANSFORMATON</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74884" y="883904"/>
            <a:ext cx="16338232" cy="8374396"/>
            <a:chOff x="0" y="0"/>
            <a:chExt cx="4303073" cy="2205602"/>
          </a:xfrm>
        </p:grpSpPr>
        <p:sp>
          <p:nvSpPr>
            <p:cNvPr name="Freeform 3" id="3"/>
            <p:cNvSpPr/>
            <p:nvPr/>
          </p:nvSpPr>
          <p:spPr>
            <a:xfrm flipH="false" flipV="false" rot="0">
              <a:off x="0" y="0"/>
              <a:ext cx="4303073" cy="2205602"/>
            </a:xfrm>
            <a:custGeom>
              <a:avLst/>
              <a:gdLst/>
              <a:ahLst/>
              <a:cxnLst/>
              <a:rect r="r" b="b" t="t" l="l"/>
              <a:pathLst>
                <a:path h="2205602" w="4303073">
                  <a:moveTo>
                    <a:pt x="0" y="0"/>
                  </a:moveTo>
                  <a:lnTo>
                    <a:pt x="4303073" y="0"/>
                  </a:lnTo>
                  <a:lnTo>
                    <a:pt x="4303073" y="2205602"/>
                  </a:lnTo>
                  <a:lnTo>
                    <a:pt x="0" y="2205602"/>
                  </a:lnTo>
                  <a:close/>
                </a:path>
              </a:pathLst>
            </a:custGeom>
            <a:solidFill>
              <a:srgbClr val="000000">
                <a:alpha val="0"/>
              </a:srgbClr>
            </a:solidFill>
            <a:ln w="19050" cap="sq">
              <a:solidFill>
                <a:srgbClr val="FBC4D4"/>
              </a:solidFill>
              <a:prstDash val="solid"/>
              <a:miter/>
            </a:ln>
          </p:spPr>
        </p:sp>
        <p:sp>
          <p:nvSpPr>
            <p:cNvPr name="TextBox 4" id="4"/>
            <p:cNvSpPr txBox="true"/>
            <p:nvPr/>
          </p:nvSpPr>
          <p:spPr>
            <a:xfrm>
              <a:off x="0" y="-38100"/>
              <a:ext cx="4303073" cy="22437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4884" y="4311031"/>
            <a:ext cx="16338232" cy="3086100"/>
            <a:chOff x="0" y="0"/>
            <a:chExt cx="4303073" cy="812800"/>
          </a:xfrm>
        </p:grpSpPr>
        <p:sp>
          <p:nvSpPr>
            <p:cNvPr name="Freeform 6" id="6"/>
            <p:cNvSpPr/>
            <p:nvPr/>
          </p:nvSpPr>
          <p:spPr>
            <a:xfrm flipH="false" flipV="false" rot="0">
              <a:off x="0" y="0"/>
              <a:ext cx="4303073" cy="812800"/>
            </a:xfrm>
            <a:custGeom>
              <a:avLst/>
              <a:gdLst/>
              <a:ahLst/>
              <a:cxnLst/>
              <a:rect r="r" b="b" t="t" l="l"/>
              <a:pathLst>
                <a:path h="812800" w="4303073">
                  <a:moveTo>
                    <a:pt x="0" y="0"/>
                  </a:moveTo>
                  <a:lnTo>
                    <a:pt x="4303073" y="0"/>
                  </a:lnTo>
                  <a:lnTo>
                    <a:pt x="4303073" y="812800"/>
                  </a:lnTo>
                  <a:lnTo>
                    <a:pt x="0" y="812800"/>
                  </a:lnTo>
                  <a:close/>
                </a:path>
              </a:pathLst>
            </a:custGeom>
            <a:solidFill>
              <a:srgbClr val="FBC4D4"/>
            </a:solidFill>
          </p:spPr>
        </p:sp>
        <p:sp>
          <p:nvSpPr>
            <p:cNvPr name="TextBox 7" id="7"/>
            <p:cNvSpPr txBox="true"/>
            <p:nvPr/>
          </p:nvSpPr>
          <p:spPr>
            <a:xfrm>
              <a:off x="0" y="-38100"/>
              <a:ext cx="4303073"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4179206"/>
            <a:ext cx="16230600" cy="3349749"/>
          </a:xfrm>
          <a:prstGeom prst="rect">
            <a:avLst/>
          </a:prstGeom>
        </p:spPr>
        <p:txBody>
          <a:bodyPr anchor="t" rtlCol="false" tIns="0" lIns="0" bIns="0" rIns="0">
            <a:spAutoFit/>
          </a:bodyPr>
          <a:lstStyle/>
          <a:p>
            <a:pPr algn="just">
              <a:lnSpc>
                <a:spcPts val="4407"/>
              </a:lnSpc>
            </a:pPr>
            <a:r>
              <a:rPr lang="en-US" b="true" sz="3767" spc="508">
                <a:solidFill>
                  <a:srgbClr val="000000"/>
                </a:solidFill>
                <a:latin typeface="Glacial Indifference Bold"/>
                <a:ea typeface="Glacial Indifference Bold"/>
                <a:cs typeface="Glacial Indifference Bold"/>
                <a:sym typeface="Glacial Indifference Bold"/>
              </a:rPr>
              <a:t>THE DATASET IS SENT BY THE CONTROLLING OFFICE FOR MONITORING AND FOLLOW-UP OF THE BRANCHES TO IMPROVE THE GROWTH AND PERFORMANCE IN THE AREA OF SMALL AND MEDIUM ENTERPRISES (SME) ADVANCES THROUGH BUSINESS RULE ENGINEERING (BRE) MODEL DEVELOPED BY THE BANK.</a:t>
            </a:r>
          </a:p>
        </p:txBody>
      </p:sp>
      <p:sp>
        <p:nvSpPr>
          <p:cNvPr name="AutoShape 9" id="9"/>
          <p:cNvSpPr/>
          <p:nvPr/>
        </p:nvSpPr>
        <p:spPr>
          <a:xfrm flipV="true">
            <a:off x="9144000" y="7397131"/>
            <a:ext cx="0" cy="1861169"/>
          </a:xfrm>
          <a:prstGeom prst="line">
            <a:avLst/>
          </a:prstGeom>
          <a:ln cap="flat" w="19050">
            <a:solidFill>
              <a:srgbClr val="FBC4D4"/>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21466" cy="10287000"/>
          </a:xfrm>
          <a:custGeom>
            <a:avLst/>
            <a:gdLst/>
            <a:ahLst/>
            <a:cxnLst/>
            <a:rect r="r" b="b" t="t" l="l"/>
            <a:pathLst>
              <a:path h="10287000" w="18621466">
                <a:moveTo>
                  <a:pt x="0" y="0"/>
                </a:moveTo>
                <a:lnTo>
                  <a:pt x="18621466" y="0"/>
                </a:lnTo>
                <a:lnTo>
                  <a:pt x="18621466" y="10287000"/>
                </a:lnTo>
                <a:lnTo>
                  <a:pt x="0" y="10287000"/>
                </a:lnTo>
                <a:lnTo>
                  <a:pt x="0" y="0"/>
                </a:lnTo>
                <a:close/>
              </a:path>
            </a:pathLst>
          </a:custGeom>
          <a:blipFill>
            <a:blip r:embed="rId2"/>
            <a:stretch>
              <a:fillRect l="-895" t="0" r="-895" b="0"/>
            </a:stretch>
          </a:blipFill>
        </p:spPr>
      </p:sp>
      <p:sp>
        <p:nvSpPr>
          <p:cNvPr name="TextBox 3" id="3"/>
          <p:cNvSpPr txBox="true"/>
          <p:nvPr/>
        </p:nvSpPr>
        <p:spPr>
          <a:xfrm rot="0">
            <a:off x="0" y="9172575"/>
            <a:ext cx="18288000" cy="705920"/>
          </a:xfrm>
          <a:prstGeom prst="rect">
            <a:avLst/>
          </a:prstGeom>
        </p:spPr>
        <p:txBody>
          <a:bodyPr anchor="t" rtlCol="false" tIns="0" lIns="0" bIns="0" rIns="0">
            <a:spAutoFit/>
          </a:bodyPr>
          <a:lstStyle/>
          <a:p>
            <a:pPr algn="ctr">
              <a:lnSpc>
                <a:spcPts val="5716"/>
              </a:lnSpc>
            </a:pPr>
            <a:r>
              <a:rPr lang="en-US" b="true" sz="4082">
                <a:solidFill>
                  <a:srgbClr val="000000"/>
                </a:solidFill>
                <a:latin typeface="Glacial Indifference Bold"/>
                <a:ea typeface="Glacial Indifference Bold"/>
                <a:cs typeface="Glacial Indifference Bold"/>
                <a:sym typeface="Glacial Indifference Bold"/>
              </a:rPr>
              <a:t>THE TABLES ARE RENAMED ACCORDINGLY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2128498" y="2066137"/>
            <a:ext cx="5938761" cy="4477351"/>
          </a:xfrm>
          <a:custGeom>
            <a:avLst/>
            <a:gdLst/>
            <a:ahLst/>
            <a:cxnLst/>
            <a:rect r="r" b="b" t="t" l="l"/>
            <a:pathLst>
              <a:path h="4477351" w="5938761">
                <a:moveTo>
                  <a:pt x="0" y="0"/>
                </a:moveTo>
                <a:lnTo>
                  <a:pt x="5938761" y="0"/>
                </a:lnTo>
                <a:lnTo>
                  <a:pt x="5938761" y="4477351"/>
                </a:lnTo>
                <a:lnTo>
                  <a:pt x="0" y="4477351"/>
                </a:lnTo>
                <a:lnTo>
                  <a:pt x="0" y="0"/>
                </a:lnTo>
                <a:close/>
              </a:path>
            </a:pathLst>
          </a:custGeom>
          <a:blipFill>
            <a:blip r:embed="rId2"/>
            <a:stretch>
              <a:fillRect l="0" t="0" r="-3631" b="0"/>
            </a:stretch>
          </a:blipFill>
          <a:ln cap="sq">
            <a:noFill/>
            <a:prstDash val="solid"/>
            <a:miter/>
          </a:ln>
        </p:spPr>
      </p:sp>
      <p:sp>
        <p:nvSpPr>
          <p:cNvPr name="Freeform 3" id="3"/>
          <p:cNvSpPr/>
          <p:nvPr/>
        </p:nvSpPr>
        <p:spPr>
          <a:xfrm flipH="false" flipV="false" rot="0">
            <a:off x="0" y="0"/>
            <a:ext cx="11958007" cy="10287000"/>
          </a:xfrm>
          <a:custGeom>
            <a:avLst/>
            <a:gdLst/>
            <a:ahLst/>
            <a:cxnLst/>
            <a:rect r="r" b="b" t="t" l="l"/>
            <a:pathLst>
              <a:path h="10287000" w="11958007">
                <a:moveTo>
                  <a:pt x="0" y="0"/>
                </a:moveTo>
                <a:lnTo>
                  <a:pt x="11958007" y="0"/>
                </a:lnTo>
                <a:lnTo>
                  <a:pt x="11958007" y="10287000"/>
                </a:lnTo>
                <a:lnTo>
                  <a:pt x="0" y="10287000"/>
                </a:lnTo>
                <a:lnTo>
                  <a:pt x="0" y="0"/>
                </a:lnTo>
                <a:close/>
              </a:path>
            </a:pathLst>
          </a:custGeom>
          <a:blipFill>
            <a:blip r:embed="rId3"/>
            <a:stretch>
              <a:fillRect l="-50962" t="0" r="-28067" b="0"/>
            </a:stretch>
          </a:blipFill>
          <a:ln w="9525" cap="sq">
            <a:solidFill>
              <a:srgbClr val="000000"/>
            </a:solidFill>
            <a:prstDash val="solid"/>
            <a:miter/>
          </a:ln>
        </p:spPr>
      </p:sp>
      <p:sp>
        <p:nvSpPr>
          <p:cNvPr name="TextBox 4" id="4"/>
          <p:cNvSpPr txBox="true"/>
          <p:nvPr/>
        </p:nvSpPr>
        <p:spPr>
          <a:xfrm rot="0">
            <a:off x="0" y="8857180"/>
            <a:ext cx="18288000" cy="1429820"/>
          </a:xfrm>
          <a:prstGeom prst="rect">
            <a:avLst/>
          </a:prstGeom>
        </p:spPr>
        <p:txBody>
          <a:bodyPr anchor="t" rtlCol="false" tIns="0" lIns="0" bIns="0" rIns="0">
            <a:spAutoFit/>
          </a:bodyPr>
          <a:lstStyle/>
          <a:p>
            <a:pPr algn="ctr">
              <a:lnSpc>
                <a:spcPts val="5716"/>
              </a:lnSpc>
            </a:pPr>
            <a:r>
              <a:rPr lang="en-US" b="true" sz="4082">
                <a:solidFill>
                  <a:srgbClr val="000000"/>
                </a:solidFill>
                <a:latin typeface="Glacial Indifference Bold"/>
                <a:ea typeface="Glacial Indifference Bold"/>
                <a:cs typeface="Glacial Indifference Bold"/>
                <a:sym typeface="Glacial Indifference Bold"/>
              </a:rPr>
              <a:t>THE TWO TABLES NEED TO BE APPENDED AS WE NEED TO COMBINE THE RECORDS OF BOTH THE TABLES CONTAINING SAME COLUMN HEADERS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580785" cy="10514205"/>
          </a:xfrm>
          <a:custGeom>
            <a:avLst/>
            <a:gdLst/>
            <a:ahLst/>
            <a:cxnLst/>
            <a:rect r="r" b="b" t="t" l="l"/>
            <a:pathLst>
              <a:path h="10514205" w="19580785">
                <a:moveTo>
                  <a:pt x="0" y="0"/>
                </a:moveTo>
                <a:lnTo>
                  <a:pt x="19580785" y="0"/>
                </a:lnTo>
                <a:lnTo>
                  <a:pt x="19580785" y="10514205"/>
                </a:lnTo>
                <a:lnTo>
                  <a:pt x="0" y="10514205"/>
                </a:lnTo>
                <a:lnTo>
                  <a:pt x="0" y="0"/>
                </a:lnTo>
                <a:close/>
              </a:path>
            </a:pathLst>
          </a:custGeom>
          <a:blipFill>
            <a:blip r:embed="rId2"/>
            <a:stretch>
              <a:fillRect l="-439" t="0" r="-439" b="0"/>
            </a:stretch>
          </a:blipFill>
        </p:spPr>
      </p:sp>
      <p:sp>
        <p:nvSpPr>
          <p:cNvPr name="TextBox 3" id="3"/>
          <p:cNvSpPr txBox="true"/>
          <p:nvPr/>
        </p:nvSpPr>
        <p:spPr>
          <a:xfrm rot="0">
            <a:off x="0" y="8857180"/>
            <a:ext cx="18288000" cy="1429820"/>
          </a:xfrm>
          <a:prstGeom prst="rect">
            <a:avLst/>
          </a:prstGeom>
        </p:spPr>
        <p:txBody>
          <a:bodyPr anchor="t" rtlCol="false" tIns="0" lIns="0" bIns="0" rIns="0">
            <a:spAutoFit/>
          </a:bodyPr>
          <a:lstStyle/>
          <a:p>
            <a:pPr algn="ctr">
              <a:lnSpc>
                <a:spcPts val="5716"/>
              </a:lnSpc>
            </a:pPr>
            <a:r>
              <a:rPr lang="en-US" b="true" sz="4082">
                <a:solidFill>
                  <a:srgbClr val="000000"/>
                </a:solidFill>
                <a:latin typeface="Glacial Indifference Bold"/>
                <a:ea typeface="Glacial Indifference Bold"/>
                <a:cs typeface="Glacial Indifference Bold"/>
                <a:sym typeface="Glacial Indifference Bold"/>
              </a:rPr>
              <a:t>THE TWO TABLES NEED TO BE APPENDED AS WE NEED TO COMBINE THE RECORDS OF BOTH THE TABLES CONTAINING SAME COLUMN HEADERS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980982" cy="10231935"/>
          </a:xfrm>
          <a:custGeom>
            <a:avLst/>
            <a:gdLst/>
            <a:ahLst/>
            <a:cxnLst/>
            <a:rect r="r" b="b" t="t" l="l"/>
            <a:pathLst>
              <a:path h="10231935" w="18980982">
                <a:moveTo>
                  <a:pt x="0" y="0"/>
                </a:moveTo>
                <a:lnTo>
                  <a:pt x="18980982" y="0"/>
                </a:lnTo>
                <a:lnTo>
                  <a:pt x="18980982" y="10231935"/>
                </a:lnTo>
                <a:lnTo>
                  <a:pt x="0" y="10231935"/>
                </a:lnTo>
                <a:lnTo>
                  <a:pt x="0" y="0"/>
                </a:lnTo>
                <a:close/>
              </a:path>
            </a:pathLst>
          </a:custGeom>
          <a:blipFill>
            <a:blip r:embed="rId2"/>
            <a:stretch>
              <a:fillRect l="0" t="0" r="0" b="0"/>
            </a:stretch>
          </a:blipFill>
        </p:spPr>
      </p:sp>
      <p:sp>
        <p:nvSpPr>
          <p:cNvPr name="TextBox 3" id="3"/>
          <p:cNvSpPr txBox="true"/>
          <p:nvPr/>
        </p:nvSpPr>
        <p:spPr>
          <a:xfrm rot="0">
            <a:off x="0" y="8857180"/>
            <a:ext cx="18288000" cy="762436"/>
          </a:xfrm>
          <a:prstGeom prst="rect">
            <a:avLst/>
          </a:prstGeom>
        </p:spPr>
        <p:txBody>
          <a:bodyPr anchor="t" rtlCol="false" tIns="0" lIns="0" bIns="0" rIns="0">
            <a:spAutoFit/>
          </a:bodyPr>
          <a:lstStyle/>
          <a:p>
            <a:pPr algn="ctr">
              <a:lnSpc>
                <a:spcPts val="6275"/>
              </a:lnSpc>
            </a:pPr>
            <a:r>
              <a:rPr lang="en-US" b="true" sz="4482">
                <a:solidFill>
                  <a:srgbClr val="000000"/>
                </a:solidFill>
                <a:latin typeface="Glacial Indifference Bold"/>
                <a:ea typeface="Glacial Indifference Bold"/>
                <a:cs typeface="Glacial Indifference Bold"/>
                <a:sym typeface="Glacial Indifference Bold"/>
              </a:rPr>
              <a:t>AFTER APPENDING THE COMBINED TABLE LOOKS LIKE THIS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61523" y="0"/>
            <a:ext cx="18449523" cy="10287000"/>
          </a:xfrm>
          <a:custGeom>
            <a:avLst/>
            <a:gdLst/>
            <a:ahLst/>
            <a:cxnLst/>
            <a:rect r="r" b="b" t="t" l="l"/>
            <a:pathLst>
              <a:path h="10287000" w="18449523">
                <a:moveTo>
                  <a:pt x="0" y="0"/>
                </a:moveTo>
                <a:lnTo>
                  <a:pt x="18449523" y="0"/>
                </a:lnTo>
                <a:lnTo>
                  <a:pt x="18449523" y="10287000"/>
                </a:lnTo>
                <a:lnTo>
                  <a:pt x="0" y="10287000"/>
                </a:lnTo>
                <a:lnTo>
                  <a:pt x="0" y="0"/>
                </a:lnTo>
                <a:close/>
              </a:path>
            </a:pathLst>
          </a:custGeom>
          <a:blipFill>
            <a:blip r:embed="rId2"/>
            <a:stretch>
              <a:fillRect l="-1567" t="0" r="-1567" b="0"/>
            </a:stretch>
          </a:blipFill>
        </p:spPr>
      </p:sp>
      <p:sp>
        <p:nvSpPr>
          <p:cNvPr name="TextBox 3" id="3"/>
          <p:cNvSpPr txBox="true"/>
          <p:nvPr/>
        </p:nvSpPr>
        <p:spPr>
          <a:xfrm rot="0">
            <a:off x="-80761" y="9172575"/>
            <a:ext cx="18288000" cy="762436"/>
          </a:xfrm>
          <a:prstGeom prst="rect">
            <a:avLst/>
          </a:prstGeom>
        </p:spPr>
        <p:txBody>
          <a:bodyPr anchor="t" rtlCol="false" tIns="0" lIns="0" bIns="0" rIns="0">
            <a:spAutoFit/>
          </a:bodyPr>
          <a:lstStyle/>
          <a:p>
            <a:pPr algn="ctr">
              <a:lnSpc>
                <a:spcPts val="6275"/>
              </a:lnSpc>
            </a:pPr>
            <a:r>
              <a:rPr lang="en-US" b="true" sz="4482">
                <a:solidFill>
                  <a:srgbClr val="000000"/>
                </a:solidFill>
                <a:latin typeface="Glacial Indifference Bold"/>
                <a:ea typeface="Glacial Indifference Bold"/>
                <a:cs typeface="Glacial Indifference Bold"/>
                <a:sym typeface="Glacial Indifference Bold"/>
              </a:rPr>
              <a:t>AFTER APPENDING THE COMBINED TABLE LOOKS LIKE THIS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80761" y="0"/>
            <a:ext cx="10346204" cy="7122447"/>
          </a:xfrm>
          <a:custGeom>
            <a:avLst/>
            <a:gdLst/>
            <a:ahLst/>
            <a:cxnLst/>
            <a:rect r="r" b="b" t="t" l="l"/>
            <a:pathLst>
              <a:path h="7122447" w="10346204">
                <a:moveTo>
                  <a:pt x="0" y="0"/>
                </a:moveTo>
                <a:lnTo>
                  <a:pt x="10346204" y="0"/>
                </a:lnTo>
                <a:lnTo>
                  <a:pt x="10346204" y="7122447"/>
                </a:lnTo>
                <a:lnTo>
                  <a:pt x="0" y="7122447"/>
                </a:lnTo>
                <a:lnTo>
                  <a:pt x="0" y="0"/>
                </a:lnTo>
                <a:close/>
              </a:path>
            </a:pathLst>
          </a:custGeom>
          <a:blipFill>
            <a:blip r:embed="rId2"/>
            <a:stretch>
              <a:fillRect l="-13729" t="0" r="-13729" b="0"/>
            </a:stretch>
          </a:blipFill>
        </p:spPr>
      </p:sp>
      <p:sp>
        <p:nvSpPr>
          <p:cNvPr name="Freeform 3" id="3"/>
          <p:cNvSpPr/>
          <p:nvPr/>
        </p:nvSpPr>
        <p:spPr>
          <a:xfrm flipH="false" flipV="false" rot="0">
            <a:off x="8525558" y="4306421"/>
            <a:ext cx="10571328" cy="5980579"/>
          </a:xfrm>
          <a:custGeom>
            <a:avLst/>
            <a:gdLst/>
            <a:ahLst/>
            <a:cxnLst/>
            <a:rect r="r" b="b" t="t" l="l"/>
            <a:pathLst>
              <a:path h="5980579" w="10571328">
                <a:moveTo>
                  <a:pt x="0" y="0"/>
                </a:moveTo>
                <a:lnTo>
                  <a:pt x="10571328" y="0"/>
                </a:lnTo>
                <a:lnTo>
                  <a:pt x="10571328" y="5980579"/>
                </a:lnTo>
                <a:lnTo>
                  <a:pt x="0" y="5980579"/>
                </a:lnTo>
                <a:lnTo>
                  <a:pt x="0" y="0"/>
                </a:lnTo>
                <a:close/>
              </a:path>
            </a:pathLst>
          </a:custGeom>
          <a:blipFill>
            <a:blip r:embed="rId3"/>
            <a:stretch>
              <a:fillRect l="-2121" t="0" r="-2121" b="0"/>
            </a:stretch>
          </a:blipFill>
        </p:spPr>
      </p:sp>
      <p:sp>
        <p:nvSpPr>
          <p:cNvPr name="TextBox 4" id="4"/>
          <p:cNvSpPr txBox="true"/>
          <p:nvPr/>
        </p:nvSpPr>
        <p:spPr>
          <a:xfrm rot="0">
            <a:off x="0" y="7896519"/>
            <a:ext cx="8606319" cy="1553011"/>
          </a:xfrm>
          <a:prstGeom prst="rect">
            <a:avLst/>
          </a:prstGeom>
        </p:spPr>
        <p:txBody>
          <a:bodyPr anchor="t" rtlCol="false" tIns="0" lIns="0" bIns="0" rIns="0">
            <a:spAutoFit/>
          </a:bodyPr>
          <a:lstStyle/>
          <a:p>
            <a:pPr algn="ctr">
              <a:lnSpc>
                <a:spcPts val="6275"/>
              </a:lnSpc>
            </a:pPr>
            <a:r>
              <a:rPr lang="en-US" b="true" sz="4482">
                <a:solidFill>
                  <a:srgbClr val="000000"/>
                </a:solidFill>
                <a:latin typeface="Glacial Indifference Bold"/>
                <a:ea typeface="Glacial Indifference Bold"/>
                <a:cs typeface="Glacial Indifference Bold"/>
                <a:sym typeface="Glacial Indifference Bold"/>
              </a:rPr>
              <a:t>REMOVED THE COLUMNS WHICH ARE NOT REQUIRED</a:t>
            </a:r>
          </a:p>
        </p:txBody>
      </p:sp>
      <p:sp>
        <p:nvSpPr>
          <p:cNvPr name="TextBox 5" id="5"/>
          <p:cNvSpPr txBox="true"/>
          <p:nvPr/>
        </p:nvSpPr>
        <p:spPr>
          <a:xfrm rot="0">
            <a:off x="10464349" y="933450"/>
            <a:ext cx="7619397" cy="2468241"/>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298501"/>
            <a:ext cx="18288000" cy="8988499"/>
          </a:xfrm>
          <a:custGeom>
            <a:avLst/>
            <a:gdLst/>
            <a:ahLst/>
            <a:cxnLst/>
            <a:rect r="r" b="b" t="t" l="l"/>
            <a:pathLst>
              <a:path h="8988499" w="18288000">
                <a:moveTo>
                  <a:pt x="0" y="0"/>
                </a:moveTo>
                <a:lnTo>
                  <a:pt x="18288000" y="0"/>
                </a:lnTo>
                <a:lnTo>
                  <a:pt x="18288000" y="8988499"/>
                </a:lnTo>
                <a:lnTo>
                  <a:pt x="0" y="8988499"/>
                </a:lnTo>
                <a:lnTo>
                  <a:pt x="0" y="0"/>
                </a:lnTo>
                <a:close/>
              </a:path>
            </a:pathLst>
          </a:custGeom>
          <a:blipFill>
            <a:blip r:embed="rId2"/>
            <a:stretch>
              <a:fillRect l="0" t="-4997" r="0" b="-4997"/>
            </a:stretch>
          </a:blipFill>
        </p:spPr>
      </p:sp>
      <p:sp>
        <p:nvSpPr>
          <p:cNvPr name="TextBox 3" id="3"/>
          <p:cNvSpPr txBox="true"/>
          <p:nvPr/>
        </p:nvSpPr>
        <p:spPr>
          <a:xfrm rot="0">
            <a:off x="1273141" y="221786"/>
            <a:ext cx="15007339"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503724" y="7279071"/>
            <a:ext cx="16755576" cy="2462276"/>
          </a:xfrm>
          <a:prstGeom prst="rect">
            <a:avLst/>
          </a:prstGeom>
        </p:spPr>
        <p:txBody>
          <a:bodyPr anchor="t" rtlCol="false" tIns="0" lIns="0" bIns="0" rIns="0">
            <a:spAutoFit/>
          </a:bodyPr>
          <a:lstStyle/>
          <a:p>
            <a:pPr algn="just">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WE NEED RECORDS OF OUR MODULE BIDHANNAGAR ONLY, SO FILTER APPLIED IN THE MOD_NAME COLUMN BY SEARCHING THE WORD “BIDHAN”.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1184" t="-9004" r="-1184" b="0"/>
            </a:stretch>
          </a:blipFill>
        </p:spPr>
      </p:sp>
      <p:sp>
        <p:nvSpPr>
          <p:cNvPr name="TextBox 3" id="3"/>
          <p:cNvSpPr txBox="true"/>
          <p:nvPr/>
        </p:nvSpPr>
        <p:spPr>
          <a:xfrm rot="0">
            <a:off x="1377842" y="-95250"/>
            <a:ext cx="15007339"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11976299" y="4831845"/>
            <a:ext cx="6061990" cy="1443860"/>
          </a:xfrm>
          <a:prstGeom prst="rect">
            <a:avLst/>
          </a:prstGeom>
        </p:spPr>
        <p:txBody>
          <a:bodyPr anchor="t" rtlCol="false" tIns="0" lIns="0" bIns="0" rIns="0">
            <a:spAutoFit/>
          </a:bodyPr>
          <a:lstStyle/>
          <a:p>
            <a:pPr algn="just">
              <a:lnSpc>
                <a:spcPts val="3816"/>
              </a:lnSpc>
              <a:spcBef>
                <a:spcPct val="0"/>
              </a:spcBef>
            </a:pPr>
            <a:r>
              <a:rPr lang="en-US" b="true" sz="2725">
                <a:solidFill>
                  <a:srgbClr val="000000"/>
                </a:solidFill>
                <a:latin typeface="Glacial Indifference Bold"/>
                <a:ea typeface="Glacial Indifference Bold"/>
                <a:cs typeface="Glacial Indifference Bold"/>
                <a:sym typeface="Glacial Indifference Bold"/>
              </a:rPr>
              <a:t>ALSO EACH STEP APPLIED ARE RENAMED FOR FUTURE REFERENCE. IT IS CONSIDERED A BEST PRACTICE.</a:t>
            </a:r>
          </a:p>
        </p:txBody>
      </p:sp>
      <p:sp>
        <p:nvSpPr>
          <p:cNvPr name="TextBox 5" id="5"/>
          <p:cNvSpPr txBox="true"/>
          <p:nvPr/>
        </p:nvSpPr>
        <p:spPr>
          <a:xfrm rot="0">
            <a:off x="542463" y="8814585"/>
            <a:ext cx="10231868" cy="792180"/>
          </a:xfrm>
          <a:prstGeom prst="rect">
            <a:avLst/>
          </a:prstGeom>
        </p:spPr>
        <p:txBody>
          <a:bodyPr anchor="t" rtlCol="false" tIns="0" lIns="0" bIns="0" rIns="0">
            <a:spAutoFit/>
          </a:bodyPr>
          <a:lstStyle/>
          <a:p>
            <a:pPr algn="just">
              <a:lnSpc>
                <a:spcPts val="6441"/>
              </a:lnSpc>
              <a:spcBef>
                <a:spcPct val="0"/>
              </a:spcBef>
            </a:pPr>
            <a:r>
              <a:rPr lang="en-US" b="true" sz="4600">
                <a:solidFill>
                  <a:srgbClr val="000000"/>
                </a:solidFill>
                <a:latin typeface="Glacial Indifference Bold"/>
                <a:ea typeface="Glacial Indifference Bold"/>
                <a:cs typeface="Glacial Indifference Bold"/>
                <a:sym typeface="Glacial Indifference Bold"/>
              </a:rPr>
              <a:t>THE DATA IS FILTERED ACCORDINGLY.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845221"/>
            <a:ext cx="18288000" cy="10542300"/>
          </a:xfrm>
          <a:custGeom>
            <a:avLst/>
            <a:gdLst/>
            <a:ahLst/>
            <a:cxnLst/>
            <a:rect r="r" b="b" t="t" l="l"/>
            <a:pathLst>
              <a:path h="10542300" w="18288000">
                <a:moveTo>
                  <a:pt x="0" y="0"/>
                </a:moveTo>
                <a:lnTo>
                  <a:pt x="18288000" y="0"/>
                </a:lnTo>
                <a:lnTo>
                  <a:pt x="18288000" y="10542300"/>
                </a:lnTo>
                <a:lnTo>
                  <a:pt x="0" y="10542300"/>
                </a:lnTo>
                <a:lnTo>
                  <a:pt x="0" y="0"/>
                </a:lnTo>
                <a:close/>
              </a:path>
            </a:pathLst>
          </a:custGeom>
          <a:blipFill>
            <a:blip r:embed="rId2"/>
            <a:stretch>
              <a:fillRect l="-14887" t="-10512" r="-16308" b="-10512"/>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1028700" y="9163050"/>
            <a:ext cx="17065914" cy="792180"/>
          </a:xfrm>
          <a:prstGeom prst="rect">
            <a:avLst/>
          </a:prstGeom>
        </p:spPr>
        <p:txBody>
          <a:bodyPr anchor="t" rtlCol="false" tIns="0" lIns="0" bIns="0" rIns="0">
            <a:spAutoFit/>
          </a:bodyPr>
          <a:lstStyle/>
          <a:p>
            <a:pPr algn="just">
              <a:lnSpc>
                <a:spcPts val="6441"/>
              </a:lnSpc>
              <a:spcBef>
                <a:spcPct val="0"/>
              </a:spcBef>
            </a:pPr>
            <a:r>
              <a:rPr lang="en-US" b="true" sz="4600">
                <a:solidFill>
                  <a:srgbClr val="000000"/>
                </a:solidFill>
                <a:latin typeface="Glacial Indifference Bold"/>
                <a:ea typeface="Glacial Indifference Bold"/>
                <a:cs typeface="Glacial Indifference Bold"/>
                <a:sym typeface="Glacial Indifference Bold"/>
              </a:rPr>
              <a:t>THERE ARE NULL VALUES IN SMECC_RACC_CODE COLUMN.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6216" y="711664"/>
            <a:ext cx="18288000" cy="11064219"/>
          </a:xfrm>
          <a:custGeom>
            <a:avLst/>
            <a:gdLst/>
            <a:ahLst/>
            <a:cxnLst/>
            <a:rect r="r" b="b" t="t" l="l"/>
            <a:pathLst>
              <a:path h="11064219" w="18288000">
                <a:moveTo>
                  <a:pt x="0" y="0"/>
                </a:moveTo>
                <a:lnTo>
                  <a:pt x="18288000" y="0"/>
                </a:lnTo>
                <a:lnTo>
                  <a:pt x="18288000" y="11064220"/>
                </a:lnTo>
                <a:lnTo>
                  <a:pt x="0" y="11064220"/>
                </a:lnTo>
                <a:lnTo>
                  <a:pt x="0" y="0"/>
                </a:lnTo>
                <a:close/>
              </a:path>
            </a:pathLst>
          </a:custGeom>
          <a:blipFill>
            <a:blip r:embed="rId2"/>
            <a:stretch>
              <a:fillRect l="0" t="-1209" r="-14615" b="-1209"/>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322408" y="6638793"/>
            <a:ext cx="5974749" cy="3298645"/>
          </a:xfrm>
          <a:prstGeom prst="rect">
            <a:avLst/>
          </a:prstGeom>
        </p:spPr>
        <p:txBody>
          <a:bodyPr anchor="t" rtlCol="false" tIns="0" lIns="0" bIns="0" rIns="0">
            <a:spAutoFit/>
          </a:bodyPr>
          <a:lstStyle/>
          <a:p>
            <a:pPr algn="just">
              <a:lnSpc>
                <a:spcPts val="5265"/>
              </a:lnSpc>
              <a:spcBef>
                <a:spcPct val="0"/>
              </a:spcBef>
            </a:pPr>
            <a:r>
              <a:rPr lang="en-US" b="true" sz="3761">
                <a:solidFill>
                  <a:srgbClr val="000000"/>
                </a:solidFill>
                <a:latin typeface="Glacial Indifference Bold"/>
                <a:ea typeface="Glacial Indifference Bold"/>
                <a:cs typeface="Glacial Indifference Bold"/>
                <a:sym typeface="Glacial Indifference Bold"/>
              </a:rPr>
              <a:t>CONDITIONAL COLUMN ADDED TO REPLACE THE NULL VALUES WITH THAT OF ANOTHER COLUMN “CUSTOMER_BRN_CODE”</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65500" y="1490877"/>
            <a:ext cx="16338232" cy="8374396"/>
            <a:chOff x="0" y="0"/>
            <a:chExt cx="4303073" cy="2205602"/>
          </a:xfrm>
        </p:grpSpPr>
        <p:sp>
          <p:nvSpPr>
            <p:cNvPr name="Freeform 3" id="3"/>
            <p:cNvSpPr/>
            <p:nvPr/>
          </p:nvSpPr>
          <p:spPr>
            <a:xfrm flipH="false" flipV="false" rot="0">
              <a:off x="0" y="0"/>
              <a:ext cx="4303073" cy="2205602"/>
            </a:xfrm>
            <a:custGeom>
              <a:avLst/>
              <a:gdLst/>
              <a:ahLst/>
              <a:cxnLst/>
              <a:rect r="r" b="b" t="t" l="l"/>
              <a:pathLst>
                <a:path h="2205602" w="4303073">
                  <a:moveTo>
                    <a:pt x="0" y="0"/>
                  </a:moveTo>
                  <a:lnTo>
                    <a:pt x="4303073" y="0"/>
                  </a:lnTo>
                  <a:lnTo>
                    <a:pt x="4303073" y="2205602"/>
                  </a:lnTo>
                  <a:lnTo>
                    <a:pt x="0" y="2205602"/>
                  </a:lnTo>
                  <a:close/>
                </a:path>
              </a:pathLst>
            </a:custGeom>
            <a:solidFill>
              <a:srgbClr val="000000">
                <a:alpha val="0"/>
              </a:srgbClr>
            </a:solidFill>
            <a:ln w="19050" cap="sq">
              <a:solidFill>
                <a:srgbClr val="FBC4D4"/>
              </a:solidFill>
              <a:prstDash val="solid"/>
              <a:miter/>
            </a:ln>
          </p:spPr>
        </p:sp>
        <p:sp>
          <p:nvSpPr>
            <p:cNvPr name="TextBox 4" id="4"/>
            <p:cNvSpPr txBox="true"/>
            <p:nvPr/>
          </p:nvSpPr>
          <p:spPr>
            <a:xfrm>
              <a:off x="0" y="-38100"/>
              <a:ext cx="4303073" cy="22437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4884" y="4311031"/>
            <a:ext cx="16338232" cy="3086100"/>
            <a:chOff x="0" y="0"/>
            <a:chExt cx="4303073" cy="812800"/>
          </a:xfrm>
        </p:grpSpPr>
        <p:sp>
          <p:nvSpPr>
            <p:cNvPr name="Freeform 6" id="6"/>
            <p:cNvSpPr/>
            <p:nvPr/>
          </p:nvSpPr>
          <p:spPr>
            <a:xfrm flipH="false" flipV="false" rot="0">
              <a:off x="0" y="0"/>
              <a:ext cx="4303073" cy="812800"/>
            </a:xfrm>
            <a:custGeom>
              <a:avLst/>
              <a:gdLst/>
              <a:ahLst/>
              <a:cxnLst/>
              <a:rect r="r" b="b" t="t" l="l"/>
              <a:pathLst>
                <a:path h="812800" w="4303073">
                  <a:moveTo>
                    <a:pt x="0" y="0"/>
                  </a:moveTo>
                  <a:lnTo>
                    <a:pt x="4303073" y="0"/>
                  </a:lnTo>
                  <a:lnTo>
                    <a:pt x="4303073" y="812800"/>
                  </a:lnTo>
                  <a:lnTo>
                    <a:pt x="0" y="812800"/>
                  </a:lnTo>
                  <a:close/>
                </a:path>
              </a:pathLst>
            </a:custGeom>
            <a:solidFill>
              <a:srgbClr val="FBC4D4"/>
            </a:solidFill>
          </p:spPr>
        </p:sp>
        <p:sp>
          <p:nvSpPr>
            <p:cNvPr name="TextBox 7" id="7"/>
            <p:cNvSpPr txBox="true"/>
            <p:nvPr/>
          </p:nvSpPr>
          <p:spPr>
            <a:xfrm>
              <a:off x="0" y="-38100"/>
              <a:ext cx="4303073"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01792" y="3155019"/>
            <a:ext cx="16284416" cy="5046112"/>
          </a:xfrm>
          <a:prstGeom prst="rect">
            <a:avLst/>
          </a:prstGeom>
        </p:spPr>
        <p:txBody>
          <a:bodyPr anchor="t" rtlCol="false" tIns="0" lIns="0" bIns="0" rIns="0">
            <a:spAutoFit/>
          </a:bodyPr>
          <a:lstStyle/>
          <a:p>
            <a:pPr algn="just">
              <a:lnSpc>
                <a:spcPts val="4431"/>
              </a:lnSpc>
            </a:pPr>
            <a:r>
              <a:rPr lang="en-US" b="true" sz="3787" spc="511">
                <a:solidFill>
                  <a:srgbClr val="000000"/>
                </a:solidFill>
                <a:latin typeface="Glacial Indifference Bold"/>
                <a:ea typeface="Glacial Indifference Bold"/>
                <a:cs typeface="Glacial Indifference Bold"/>
                <a:sym typeface="Glacial Indifference Bold"/>
              </a:rPr>
              <a:t>THE DATASET CONTAINS INFORMATION ABOUT CUSTOMERS WHICH IS SENSITIVE IN NATURE AND CANNOT BE TRANSFERRED TO EXTERNAL EMAIL DUE TO DATA PROTECTION POLICY OF THE BANK. SCREENRECORDING ALSO RESTRICTED. THEREFORE, SCREENSHOTS OF THE DATA ANALYSIS PROCESS IS TAKEN AND COMBINED TO PREPARE A VIDEO PRESENTATION. THE PURPOSE IS TO SHOW IN PORTFOLIO PROJECT THE KIND OF ANALYSIS I DO ON DAILY BASIS.</a:t>
            </a:r>
          </a:p>
        </p:txBody>
      </p:sp>
      <p:sp>
        <p:nvSpPr>
          <p:cNvPr name="AutoShape 9" id="9"/>
          <p:cNvSpPr/>
          <p:nvPr/>
        </p:nvSpPr>
        <p:spPr>
          <a:xfrm flipH="true" flipV="true">
            <a:off x="9029347" y="9259932"/>
            <a:ext cx="105269" cy="605341"/>
          </a:xfrm>
          <a:prstGeom prst="line">
            <a:avLst/>
          </a:prstGeom>
          <a:ln cap="flat" w="19050">
            <a:solidFill>
              <a:srgbClr val="FBC4D4"/>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711664"/>
            <a:ext cx="20961060" cy="9728274"/>
          </a:xfrm>
          <a:custGeom>
            <a:avLst/>
            <a:gdLst/>
            <a:ahLst/>
            <a:cxnLst/>
            <a:rect r="r" b="b" t="t" l="l"/>
            <a:pathLst>
              <a:path h="9728274" w="20961060">
                <a:moveTo>
                  <a:pt x="0" y="0"/>
                </a:moveTo>
                <a:lnTo>
                  <a:pt x="20961060" y="0"/>
                </a:lnTo>
                <a:lnTo>
                  <a:pt x="20961060" y="9728274"/>
                </a:lnTo>
                <a:lnTo>
                  <a:pt x="0" y="9728274"/>
                </a:lnTo>
                <a:lnTo>
                  <a:pt x="0" y="0"/>
                </a:lnTo>
                <a:close/>
              </a:path>
            </a:pathLst>
          </a:custGeom>
          <a:blipFill>
            <a:blip r:embed="rId2"/>
            <a:stretch>
              <a:fillRect l="-15253" t="-17345" r="0" b="-16471"/>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464027" y="7999420"/>
            <a:ext cx="17359946" cy="1755734"/>
          </a:xfrm>
          <a:prstGeom prst="rect">
            <a:avLst/>
          </a:prstGeom>
        </p:spPr>
        <p:txBody>
          <a:bodyPr anchor="t" rtlCol="false" tIns="0" lIns="0" bIns="0" rIns="0">
            <a:spAutoFit/>
          </a:bodyPr>
          <a:lstStyle/>
          <a:p>
            <a:pPr algn="just">
              <a:lnSpc>
                <a:spcPts val="7079"/>
              </a:lnSpc>
              <a:spcBef>
                <a:spcPct val="0"/>
              </a:spcBef>
            </a:pPr>
            <a:r>
              <a:rPr lang="en-US" b="true" sz="5056">
                <a:solidFill>
                  <a:srgbClr val="000000"/>
                </a:solidFill>
                <a:latin typeface="Glacial Indifference Bold"/>
                <a:ea typeface="Glacial Indifference Bold"/>
                <a:cs typeface="Glacial Indifference Bold"/>
                <a:sym typeface="Glacial Indifference Bold"/>
              </a:rPr>
              <a:t>NEW CONDITIONAL COLUMN WITH NULL VALUES REPLACED WITH BRANCH CODE ADDED.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711664"/>
            <a:ext cx="21195816" cy="11127955"/>
          </a:xfrm>
          <a:custGeom>
            <a:avLst/>
            <a:gdLst/>
            <a:ahLst/>
            <a:cxnLst/>
            <a:rect r="r" b="b" t="t" l="l"/>
            <a:pathLst>
              <a:path h="11127955" w="21195816">
                <a:moveTo>
                  <a:pt x="0" y="0"/>
                </a:moveTo>
                <a:lnTo>
                  <a:pt x="21195816" y="0"/>
                </a:lnTo>
                <a:lnTo>
                  <a:pt x="21195816" y="11127955"/>
                </a:lnTo>
                <a:lnTo>
                  <a:pt x="0" y="11127955"/>
                </a:lnTo>
                <a:lnTo>
                  <a:pt x="0" y="0"/>
                </a:lnTo>
                <a:close/>
              </a:path>
            </a:pathLst>
          </a:custGeom>
          <a:blipFill>
            <a:blip r:embed="rId2"/>
            <a:stretch>
              <a:fillRect l="-889" t="0" r="-889" b="-4504"/>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351519" y="8518811"/>
            <a:ext cx="17584961" cy="1402778"/>
          </a:xfrm>
          <a:prstGeom prst="rect">
            <a:avLst/>
          </a:prstGeom>
        </p:spPr>
        <p:txBody>
          <a:bodyPr anchor="t" rtlCol="false" tIns="0" lIns="0" bIns="0" rIns="0">
            <a:spAutoFit/>
          </a:bodyPr>
          <a:lstStyle/>
          <a:p>
            <a:pPr algn="just">
              <a:lnSpc>
                <a:spcPts val="5631"/>
              </a:lnSpc>
              <a:spcBef>
                <a:spcPct val="0"/>
              </a:spcBef>
            </a:pPr>
            <a:r>
              <a:rPr lang="en-US" b="true" sz="4022">
                <a:solidFill>
                  <a:srgbClr val="000000"/>
                </a:solidFill>
                <a:latin typeface="Glacial Indifference Bold"/>
                <a:ea typeface="Glacial Indifference Bold"/>
                <a:cs typeface="Glacial Indifference Bold"/>
                <a:sym typeface="Glacial Indifference Bold"/>
              </a:rPr>
              <a:t>IN THE SAME WAY NULL VALUES FROM COLUMN “SMECC_RACC_NAME” REPLACED WITH THAT OF ANOTHER COLUMN “CUSTOMER_BRN_NAME”.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711664"/>
            <a:ext cx="18288000" cy="10094918"/>
          </a:xfrm>
          <a:custGeom>
            <a:avLst/>
            <a:gdLst/>
            <a:ahLst/>
            <a:cxnLst/>
            <a:rect r="r" b="b" t="t" l="l"/>
            <a:pathLst>
              <a:path h="10094918" w="18288000">
                <a:moveTo>
                  <a:pt x="0" y="0"/>
                </a:moveTo>
                <a:lnTo>
                  <a:pt x="18288000" y="0"/>
                </a:lnTo>
                <a:lnTo>
                  <a:pt x="18288000" y="10094918"/>
                </a:lnTo>
                <a:lnTo>
                  <a:pt x="0" y="10094918"/>
                </a:lnTo>
                <a:lnTo>
                  <a:pt x="0" y="0"/>
                </a:lnTo>
                <a:close/>
              </a:path>
            </a:pathLst>
          </a:custGeom>
          <a:blipFill>
            <a:blip r:embed="rId2"/>
            <a:stretch>
              <a:fillRect l="-13692" t="-9598" r="0" b="-1215"/>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851068" y="7562686"/>
            <a:ext cx="16585864" cy="2536274"/>
          </a:xfrm>
          <a:prstGeom prst="rect">
            <a:avLst/>
          </a:prstGeom>
        </p:spPr>
        <p:txBody>
          <a:bodyPr anchor="t" rtlCol="false" tIns="0" lIns="0" bIns="0" rIns="0">
            <a:spAutoFit/>
          </a:bodyPr>
          <a:lstStyle/>
          <a:p>
            <a:pPr algn="just">
              <a:lnSpc>
                <a:spcPts val="6764"/>
              </a:lnSpc>
              <a:spcBef>
                <a:spcPct val="0"/>
              </a:spcBef>
            </a:pPr>
            <a:r>
              <a:rPr lang="en-US" b="true" sz="4831">
                <a:solidFill>
                  <a:srgbClr val="000000"/>
                </a:solidFill>
                <a:latin typeface="Glacial Indifference Bold"/>
                <a:ea typeface="Glacial Indifference Bold"/>
                <a:cs typeface="Glacial Indifference Bold"/>
                <a:sym typeface="Glacial Indifference Bold"/>
              </a:rPr>
              <a:t>NEW CONDITIONAL COLUMN WITH NULL VALUES REPLACED WITH BRANCH NAME ADDED IN THE LAST COLUMN.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711664"/>
            <a:ext cx="20334694" cy="9575336"/>
          </a:xfrm>
          <a:custGeom>
            <a:avLst/>
            <a:gdLst/>
            <a:ahLst/>
            <a:cxnLst/>
            <a:rect r="r" b="b" t="t" l="l"/>
            <a:pathLst>
              <a:path h="9575336" w="20334694">
                <a:moveTo>
                  <a:pt x="0" y="0"/>
                </a:moveTo>
                <a:lnTo>
                  <a:pt x="20334694" y="0"/>
                </a:lnTo>
                <a:lnTo>
                  <a:pt x="20334694" y="9575336"/>
                </a:lnTo>
                <a:lnTo>
                  <a:pt x="0" y="9575336"/>
                </a:lnTo>
                <a:lnTo>
                  <a:pt x="0" y="0"/>
                </a:lnTo>
                <a:close/>
              </a:path>
            </a:pathLst>
          </a:custGeom>
          <a:blipFill>
            <a:blip r:embed="rId2"/>
            <a:stretch>
              <a:fillRect l="0" t="-21790" r="0" b="-9063"/>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464027" y="7913857"/>
            <a:ext cx="17359946" cy="1755734"/>
          </a:xfrm>
          <a:prstGeom prst="rect">
            <a:avLst/>
          </a:prstGeom>
        </p:spPr>
        <p:txBody>
          <a:bodyPr anchor="t" rtlCol="false" tIns="0" lIns="0" bIns="0" rIns="0">
            <a:spAutoFit/>
          </a:bodyPr>
          <a:lstStyle/>
          <a:p>
            <a:pPr algn="just">
              <a:lnSpc>
                <a:spcPts val="7079"/>
              </a:lnSpc>
              <a:spcBef>
                <a:spcPct val="0"/>
              </a:spcBef>
            </a:pPr>
            <a:r>
              <a:rPr lang="en-US" b="true" sz="5056">
                <a:solidFill>
                  <a:srgbClr val="000000"/>
                </a:solidFill>
                <a:latin typeface="Glacial Indifference Bold"/>
                <a:ea typeface="Glacial Indifference Bold"/>
                <a:cs typeface="Glacial Indifference Bold"/>
                <a:sym typeface="Glacial Indifference Bold"/>
              </a:rPr>
              <a:t>THERE ARE NULL VALUES IN SANC_DT COLUMN. IT IS DESELECTED FROM THE SANC_DT COLUMN AND FILTERED.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760175" y="788974"/>
            <a:ext cx="20048175" cy="9498026"/>
          </a:xfrm>
          <a:custGeom>
            <a:avLst/>
            <a:gdLst/>
            <a:ahLst/>
            <a:cxnLst/>
            <a:rect r="r" b="b" t="t" l="l"/>
            <a:pathLst>
              <a:path h="9498026" w="20048175">
                <a:moveTo>
                  <a:pt x="0" y="0"/>
                </a:moveTo>
                <a:lnTo>
                  <a:pt x="20048175" y="0"/>
                </a:lnTo>
                <a:lnTo>
                  <a:pt x="20048175" y="9498026"/>
                </a:lnTo>
                <a:lnTo>
                  <a:pt x="0" y="9498026"/>
                </a:lnTo>
                <a:lnTo>
                  <a:pt x="0" y="0"/>
                </a:lnTo>
                <a:close/>
              </a:path>
            </a:pathLst>
          </a:custGeom>
          <a:blipFill>
            <a:blip r:embed="rId2"/>
            <a:stretch>
              <a:fillRect l="-1235" t="-14568" r="-1235" b="0"/>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2049402" y="8780041"/>
            <a:ext cx="14189195" cy="861269"/>
          </a:xfrm>
          <a:prstGeom prst="rect">
            <a:avLst/>
          </a:prstGeom>
        </p:spPr>
        <p:txBody>
          <a:bodyPr anchor="t" rtlCol="false" tIns="0" lIns="0" bIns="0" rIns="0">
            <a:spAutoFit/>
          </a:bodyPr>
          <a:lstStyle/>
          <a:p>
            <a:pPr algn="just">
              <a:lnSpc>
                <a:spcPts val="7079"/>
              </a:lnSpc>
              <a:spcBef>
                <a:spcPct val="0"/>
              </a:spcBef>
            </a:pPr>
            <a:r>
              <a:rPr lang="en-US" b="true" sz="5056">
                <a:solidFill>
                  <a:srgbClr val="000000"/>
                </a:solidFill>
                <a:latin typeface="Glacial Indifference Bold"/>
                <a:ea typeface="Glacial Indifference Bold"/>
                <a:cs typeface="Glacial Indifference Bold"/>
                <a:sym typeface="Glacial Indifference Bold"/>
              </a:rPr>
              <a:t>FILTERED RESULT FROM SANC_DT COLUMN.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248032" y="711664"/>
            <a:ext cx="21825518" cy="11799421"/>
          </a:xfrm>
          <a:custGeom>
            <a:avLst/>
            <a:gdLst/>
            <a:ahLst/>
            <a:cxnLst/>
            <a:rect r="r" b="b" t="t" l="l"/>
            <a:pathLst>
              <a:path h="11799421" w="21825518">
                <a:moveTo>
                  <a:pt x="0" y="0"/>
                </a:moveTo>
                <a:lnTo>
                  <a:pt x="21825518" y="0"/>
                </a:lnTo>
                <a:lnTo>
                  <a:pt x="21825518" y="11799421"/>
                </a:lnTo>
                <a:lnTo>
                  <a:pt x="0" y="11799421"/>
                </a:lnTo>
                <a:lnTo>
                  <a:pt x="0" y="0"/>
                </a:lnTo>
                <a:close/>
              </a:path>
            </a:pathLst>
          </a:custGeom>
          <a:blipFill>
            <a:blip r:embed="rId2"/>
            <a:stretch>
              <a:fillRect l="0" t="0" r="0" b="0"/>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324365" y="6516124"/>
            <a:ext cx="17963635" cy="3544665"/>
          </a:xfrm>
          <a:prstGeom prst="rect">
            <a:avLst/>
          </a:prstGeom>
        </p:spPr>
        <p:txBody>
          <a:bodyPr anchor="t" rtlCol="false" tIns="0" lIns="0" bIns="0" rIns="0">
            <a:spAutoFit/>
          </a:bodyPr>
          <a:lstStyle/>
          <a:p>
            <a:pPr algn="just">
              <a:lnSpc>
                <a:spcPts val="7079"/>
              </a:lnSpc>
              <a:spcBef>
                <a:spcPct val="0"/>
              </a:spcBef>
            </a:pPr>
            <a:r>
              <a:rPr lang="en-US" b="true" sz="5056">
                <a:solidFill>
                  <a:srgbClr val="000000"/>
                </a:solidFill>
                <a:latin typeface="Glacial Indifference Bold"/>
                <a:ea typeface="Glacial Indifference Bold"/>
                <a:cs typeface="Glacial Indifference Bold"/>
                <a:sym typeface="Glacial Indifference Bold"/>
              </a:rPr>
              <a:t>WE SAW EARLIER WHILE APPLYING FILTER IN THE MOD_NAME, THERE WERE 3 TYPES OF BIDHANNAGAR MODULE NAME. THESE ARE TO BE REPLACED IN A SINGLE NAME “BIDHANNAGAR MODULE”.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84704" y="711664"/>
            <a:ext cx="8077292" cy="7579684"/>
          </a:xfrm>
          <a:custGeom>
            <a:avLst/>
            <a:gdLst/>
            <a:ahLst/>
            <a:cxnLst/>
            <a:rect r="r" b="b" t="t" l="l"/>
            <a:pathLst>
              <a:path h="7579684" w="8077292">
                <a:moveTo>
                  <a:pt x="0" y="0"/>
                </a:moveTo>
                <a:lnTo>
                  <a:pt x="8077292" y="0"/>
                </a:lnTo>
                <a:lnTo>
                  <a:pt x="8077292" y="7579684"/>
                </a:lnTo>
                <a:lnTo>
                  <a:pt x="0" y="7579684"/>
                </a:lnTo>
                <a:lnTo>
                  <a:pt x="0" y="0"/>
                </a:lnTo>
                <a:close/>
              </a:path>
            </a:pathLst>
          </a:custGeom>
          <a:blipFill>
            <a:blip r:embed="rId2"/>
            <a:stretch>
              <a:fillRect l="-23844" t="0" r="-38492" b="-9747"/>
            </a:stretch>
          </a:blipFill>
          <a:ln w="38100" cap="sq">
            <a:solidFill>
              <a:srgbClr val="000000"/>
            </a:solidFill>
            <a:prstDash val="solid"/>
            <a:miter/>
          </a:ln>
        </p:spPr>
      </p:sp>
      <p:sp>
        <p:nvSpPr>
          <p:cNvPr name="Freeform 3" id="3"/>
          <p:cNvSpPr/>
          <p:nvPr/>
        </p:nvSpPr>
        <p:spPr>
          <a:xfrm flipH="false" flipV="false" rot="0">
            <a:off x="7892588" y="711664"/>
            <a:ext cx="10134632" cy="7579684"/>
          </a:xfrm>
          <a:custGeom>
            <a:avLst/>
            <a:gdLst/>
            <a:ahLst/>
            <a:cxnLst/>
            <a:rect r="r" b="b" t="t" l="l"/>
            <a:pathLst>
              <a:path h="7579684" w="10134632">
                <a:moveTo>
                  <a:pt x="0" y="0"/>
                </a:moveTo>
                <a:lnTo>
                  <a:pt x="10134632" y="0"/>
                </a:lnTo>
                <a:lnTo>
                  <a:pt x="10134632" y="7579684"/>
                </a:lnTo>
                <a:lnTo>
                  <a:pt x="0" y="7579684"/>
                </a:lnTo>
                <a:lnTo>
                  <a:pt x="0" y="0"/>
                </a:lnTo>
                <a:close/>
              </a:path>
            </a:pathLst>
          </a:custGeom>
          <a:blipFill>
            <a:blip r:embed="rId3"/>
            <a:stretch>
              <a:fillRect l="-16313" t="0" r="-3408" b="0"/>
            </a:stretch>
          </a:blipFill>
          <a:ln w="38100" cap="sq">
            <a:solidFill>
              <a:srgbClr val="000000"/>
            </a:solidFill>
            <a:prstDash val="solid"/>
            <a:miter/>
          </a:ln>
        </p:spPr>
      </p:sp>
      <p:sp>
        <p:nvSpPr>
          <p:cNvPr name="Freeform 4" id="4"/>
          <p:cNvSpPr/>
          <p:nvPr/>
        </p:nvSpPr>
        <p:spPr>
          <a:xfrm flipH="false" flipV="false" rot="0">
            <a:off x="4586300" y="5143500"/>
            <a:ext cx="7565111" cy="5957402"/>
          </a:xfrm>
          <a:custGeom>
            <a:avLst/>
            <a:gdLst/>
            <a:ahLst/>
            <a:cxnLst/>
            <a:rect r="r" b="b" t="t" l="l"/>
            <a:pathLst>
              <a:path h="5957402" w="7565111">
                <a:moveTo>
                  <a:pt x="0" y="0"/>
                </a:moveTo>
                <a:lnTo>
                  <a:pt x="7565111" y="0"/>
                </a:lnTo>
                <a:lnTo>
                  <a:pt x="7565111" y="5957402"/>
                </a:lnTo>
                <a:lnTo>
                  <a:pt x="0" y="5957402"/>
                </a:lnTo>
                <a:lnTo>
                  <a:pt x="0" y="0"/>
                </a:lnTo>
                <a:close/>
              </a:path>
            </a:pathLst>
          </a:custGeom>
          <a:blipFill>
            <a:blip r:embed="rId4"/>
            <a:stretch>
              <a:fillRect l="-43947" t="0" r="0" b="-12918"/>
            </a:stretch>
          </a:blipFill>
          <a:ln w="38100" cap="sq">
            <a:solidFill>
              <a:srgbClr val="000000"/>
            </a:solidFill>
            <a:prstDash val="solid"/>
            <a:miter/>
          </a:ln>
        </p:spPr>
      </p:sp>
      <p:sp>
        <p:nvSpPr>
          <p:cNvPr name="TextBox 5" id="5"/>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6" id="6"/>
          <p:cNvSpPr txBox="true"/>
          <p:nvPr/>
        </p:nvSpPr>
        <p:spPr>
          <a:xfrm rot="0">
            <a:off x="488947" y="8858819"/>
            <a:ext cx="17277674" cy="1428181"/>
          </a:xfrm>
          <a:prstGeom prst="rect">
            <a:avLst/>
          </a:prstGeom>
        </p:spPr>
        <p:txBody>
          <a:bodyPr anchor="t" rtlCol="false" tIns="0" lIns="0" bIns="0" rIns="0">
            <a:spAutoFit/>
          </a:bodyPr>
          <a:lstStyle/>
          <a:p>
            <a:pPr algn="ctr">
              <a:lnSpc>
                <a:spcPts val="5709"/>
              </a:lnSpc>
              <a:spcBef>
                <a:spcPct val="0"/>
              </a:spcBef>
            </a:pPr>
            <a:r>
              <a:rPr lang="en-US" b="true" sz="4077">
                <a:solidFill>
                  <a:srgbClr val="000000"/>
                </a:solidFill>
                <a:latin typeface="Glacial Indifference Bold"/>
                <a:ea typeface="Glacial Indifference Bold"/>
                <a:cs typeface="Glacial Indifference Bold"/>
                <a:sym typeface="Glacial Indifference Bold"/>
              </a:rPr>
              <a:t>EACH MODULE NAME COPIED AND REPLACED WITH TEXT “BIDHANNAGAR MODULE”</a:t>
            </a:r>
          </a:p>
        </p:txBody>
      </p:sp>
      <p:grpSp>
        <p:nvGrpSpPr>
          <p:cNvPr name="Group 7" id="7"/>
          <p:cNvGrpSpPr/>
          <p:nvPr/>
        </p:nvGrpSpPr>
        <p:grpSpPr>
          <a:xfrm rot="0">
            <a:off x="2354580" y="1386840"/>
            <a:ext cx="211455" cy="715328"/>
            <a:chOff x="0" y="0"/>
            <a:chExt cx="281940" cy="953770"/>
          </a:xfrm>
        </p:grpSpPr>
        <p:sp>
          <p:nvSpPr>
            <p:cNvPr name="Freeform 8" id="8"/>
            <p:cNvSpPr/>
            <p:nvPr/>
          </p:nvSpPr>
          <p:spPr>
            <a:xfrm flipH="false" flipV="false" rot="0">
              <a:off x="24130" y="44450"/>
              <a:ext cx="226060" cy="864870"/>
            </a:xfrm>
            <a:custGeom>
              <a:avLst/>
              <a:gdLst/>
              <a:ahLst/>
              <a:cxnLst/>
              <a:rect r="r" b="b" t="t" l="l"/>
              <a:pathLst>
                <a:path h="864870" w="226060">
                  <a:moveTo>
                    <a:pt x="184150" y="80010"/>
                  </a:moveTo>
                  <a:cubicBezTo>
                    <a:pt x="205740" y="452120"/>
                    <a:pt x="226060" y="730250"/>
                    <a:pt x="201930" y="802640"/>
                  </a:cubicBezTo>
                  <a:cubicBezTo>
                    <a:pt x="193040" y="828040"/>
                    <a:pt x="184150" y="838200"/>
                    <a:pt x="167640" y="847090"/>
                  </a:cubicBezTo>
                  <a:cubicBezTo>
                    <a:pt x="148590" y="858520"/>
                    <a:pt x="109220" y="862330"/>
                    <a:pt x="87630" y="855980"/>
                  </a:cubicBezTo>
                  <a:cubicBezTo>
                    <a:pt x="69850" y="850900"/>
                    <a:pt x="54610" y="834390"/>
                    <a:pt x="45720" y="820420"/>
                  </a:cubicBezTo>
                  <a:cubicBezTo>
                    <a:pt x="36830" y="805180"/>
                    <a:pt x="30480" y="784860"/>
                    <a:pt x="34290" y="765810"/>
                  </a:cubicBezTo>
                  <a:cubicBezTo>
                    <a:pt x="38100" y="744220"/>
                    <a:pt x="58420" y="709930"/>
                    <a:pt x="78740" y="698500"/>
                  </a:cubicBezTo>
                  <a:cubicBezTo>
                    <a:pt x="100330" y="688340"/>
                    <a:pt x="139700" y="688340"/>
                    <a:pt x="160020" y="698500"/>
                  </a:cubicBezTo>
                  <a:cubicBezTo>
                    <a:pt x="181610" y="709930"/>
                    <a:pt x="201930" y="744220"/>
                    <a:pt x="205740" y="765810"/>
                  </a:cubicBezTo>
                  <a:cubicBezTo>
                    <a:pt x="209550" y="784860"/>
                    <a:pt x="203200" y="805180"/>
                    <a:pt x="194310" y="820420"/>
                  </a:cubicBezTo>
                  <a:cubicBezTo>
                    <a:pt x="184150" y="834390"/>
                    <a:pt x="167640" y="849630"/>
                    <a:pt x="151130" y="855980"/>
                  </a:cubicBezTo>
                  <a:cubicBezTo>
                    <a:pt x="135890" y="862330"/>
                    <a:pt x="114300" y="864870"/>
                    <a:pt x="96520" y="858520"/>
                  </a:cubicBezTo>
                  <a:cubicBezTo>
                    <a:pt x="74930" y="850900"/>
                    <a:pt x="52070" y="835660"/>
                    <a:pt x="38100" y="802640"/>
                  </a:cubicBezTo>
                  <a:cubicBezTo>
                    <a:pt x="0" y="715010"/>
                    <a:pt x="44450" y="339090"/>
                    <a:pt x="38100" y="229870"/>
                  </a:cubicBezTo>
                  <a:cubicBezTo>
                    <a:pt x="34290" y="186690"/>
                    <a:pt x="26670" y="168910"/>
                    <a:pt x="26670" y="138430"/>
                  </a:cubicBezTo>
                  <a:cubicBezTo>
                    <a:pt x="25400" y="106680"/>
                    <a:pt x="24130" y="66040"/>
                    <a:pt x="35560" y="43180"/>
                  </a:cubicBezTo>
                  <a:cubicBezTo>
                    <a:pt x="44450" y="26670"/>
                    <a:pt x="59690" y="11430"/>
                    <a:pt x="77470" y="6350"/>
                  </a:cubicBezTo>
                  <a:cubicBezTo>
                    <a:pt x="96520" y="0"/>
                    <a:pt x="132080" y="2540"/>
                    <a:pt x="149860" y="15240"/>
                  </a:cubicBezTo>
                  <a:cubicBezTo>
                    <a:pt x="167640" y="27940"/>
                    <a:pt x="184150" y="80010"/>
                    <a:pt x="184150" y="80010"/>
                  </a:cubicBezTo>
                </a:path>
              </a:pathLst>
            </a:custGeom>
            <a:solidFill>
              <a:srgbClr val="E7191F"/>
            </a:solidFill>
            <a:ln cap="sq">
              <a:noFill/>
              <a:prstDash val="solid"/>
              <a:miter/>
            </a:ln>
          </p:spPr>
        </p:sp>
      </p:grpSp>
      <p:grpSp>
        <p:nvGrpSpPr>
          <p:cNvPr name="Group 9" id="9"/>
          <p:cNvGrpSpPr/>
          <p:nvPr/>
        </p:nvGrpSpPr>
        <p:grpSpPr>
          <a:xfrm rot="0">
            <a:off x="3402330" y="1427798"/>
            <a:ext cx="224790" cy="700088"/>
            <a:chOff x="0" y="0"/>
            <a:chExt cx="299720" cy="933450"/>
          </a:xfrm>
        </p:grpSpPr>
        <p:sp>
          <p:nvSpPr>
            <p:cNvPr name="Freeform 10" id="10"/>
            <p:cNvSpPr/>
            <p:nvPr/>
          </p:nvSpPr>
          <p:spPr>
            <a:xfrm flipH="false" flipV="false" rot="0">
              <a:off x="36830" y="48260"/>
              <a:ext cx="208280" cy="835660"/>
            </a:xfrm>
            <a:custGeom>
              <a:avLst/>
              <a:gdLst/>
              <a:ahLst/>
              <a:cxnLst/>
              <a:rect r="r" b="b" t="t" l="l"/>
              <a:pathLst>
                <a:path h="835660" w="208280">
                  <a:moveTo>
                    <a:pt x="208280" y="80010"/>
                  </a:moveTo>
                  <a:cubicBezTo>
                    <a:pt x="207010" y="444500"/>
                    <a:pt x="189230" y="488950"/>
                    <a:pt x="184150" y="551180"/>
                  </a:cubicBezTo>
                  <a:cubicBezTo>
                    <a:pt x="179070" y="619760"/>
                    <a:pt x="198120" y="728980"/>
                    <a:pt x="182880" y="773430"/>
                  </a:cubicBezTo>
                  <a:cubicBezTo>
                    <a:pt x="175260" y="796290"/>
                    <a:pt x="163830" y="807720"/>
                    <a:pt x="149860" y="817880"/>
                  </a:cubicBezTo>
                  <a:cubicBezTo>
                    <a:pt x="134620" y="828040"/>
                    <a:pt x="114300" y="835660"/>
                    <a:pt x="96520" y="833120"/>
                  </a:cubicBezTo>
                  <a:cubicBezTo>
                    <a:pt x="73660" y="829310"/>
                    <a:pt x="38100" y="811530"/>
                    <a:pt x="26670" y="791210"/>
                  </a:cubicBezTo>
                  <a:cubicBezTo>
                    <a:pt x="13970" y="770890"/>
                    <a:pt x="13970" y="730250"/>
                    <a:pt x="21590" y="709930"/>
                  </a:cubicBezTo>
                  <a:cubicBezTo>
                    <a:pt x="27940" y="692150"/>
                    <a:pt x="44450" y="676910"/>
                    <a:pt x="59690" y="669290"/>
                  </a:cubicBezTo>
                  <a:cubicBezTo>
                    <a:pt x="74930" y="660400"/>
                    <a:pt x="96520" y="655320"/>
                    <a:pt x="114300" y="660400"/>
                  </a:cubicBezTo>
                  <a:cubicBezTo>
                    <a:pt x="137160" y="665480"/>
                    <a:pt x="168910" y="689610"/>
                    <a:pt x="179070" y="709930"/>
                  </a:cubicBezTo>
                  <a:cubicBezTo>
                    <a:pt x="189230" y="725170"/>
                    <a:pt x="189230" y="748030"/>
                    <a:pt x="185420" y="764540"/>
                  </a:cubicBezTo>
                  <a:cubicBezTo>
                    <a:pt x="181610" y="782320"/>
                    <a:pt x="172720" y="801370"/>
                    <a:pt x="157480" y="812800"/>
                  </a:cubicBezTo>
                  <a:cubicBezTo>
                    <a:pt x="138430" y="825500"/>
                    <a:pt x="99060" y="834390"/>
                    <a:pt x="77470" y="829310"/>
                  </a:cubicBezTo>
                  <a:cubicBezTo>
                    <a:pt x="59690" y="826770"/>
                    <a:pt x="41910" y="812800"/>
                    <a:pt x="31750" y="798830"/>
                  </a:cubicBezTo>
                  <a:cubicBezTo>
                    <a:pt x="20320" y="784860"/>
                    <a:pt x="17780" y="773430"/>
                    <a:pt x="13970" y="745490"/>
                  </a:cubicBezTo>
                  <a:cubicBezTo>
                    <a:pt x="0" y="647700"/>
                    <a:pt x="21590" y="153670"/>
                    <a:pt x="53340" y="60960"/>
                  </a:cubicBezTo>
                  <a:cubicBezTo>
                    <a:pt x="62230" y="34290"/>
                    <a:pt x="71120" y="25400"/>
                    <a:pt x="85090" y="15240"/>
                  </a:cubicBezTo>
                  <a:cubicBezTo>
                    <a:pt x="99060" y="5080"/>
                    <a:pt x="121920" y="0"/>
                    <a:pt x="139700" y="2540"/>
                  </a:cubicBezTo>
                  <a:cubicBezTo>
                    <a:pt x="156210" y="3810"/>
                    <a:pt x="176530" y="15240"/>
                    <a:pt x="187960" y="27940"/>
                  </a:cubicBezTo>
                  <a:cubicBezTo>
                    <a:pt x="199390" y="40640"/>
                    <a:pt x="208280" y="80010"/>
                    <a:pt x="208280" y="80010"/>
                  </a:cubicBezTo>
                </a:path>
              </a:pathLst>
            </a:custGeom>
            <a:solidFill>
              <a:srgbClr val="E7191F"/>
            </a:solidFill>
            <a:ln cap="sq">
              <a:noFill/>
              <a:prstDash val="solid"/>
              <a:miter/>
            </a:ln>
          </p:spPr>
        </p:sp>
      </p:grpSp>
      <p:grpSp>
        <p:nvGrpSpPr>
          <p:cNvPr name="Group 11" id="11"/>
          <p:cNvGrpSpPr/>
          <p:nvPr/>
        </p:nvGrpSpPr>
        <p:grpSpPr>
          <a:xfrm rot="0">
            <a:off x="2315528" y="1897380"/>
            <a:ext cx="1338262" cy="266700"/>
            <a:chOff x="0" y="0"/>
            <a:chExt cx="1784350" cy="355600"/>
          </a:xfrm>
        </p:grpSpPr>
        <p:sp>
          <p:nvSpPr>
            <p:cNvPr name="Freeform 12" id="12"/>
            <p:cNvSpPr/>
            <p:nvPr/>
          </p:nvSpPr>
          <p:spPr>
            <a:xfrm flipH="false" flipV="false" rot="0">
              <a:off x="44450" y="46990"/>
              <a:ext cx="1691640" cy="265430"/>
            </a:xfrm>
            <a:custGeom>
              <a:avLst/>
              <a:gdLst/>
              <a:ahLst/>
              <a:cxnLst/>
              <a:rect r="r" b="b" t="t" l="l"/>
              <a:pathLst>
                <a:path h="265430" w="1691640">
                  <a:moveTo>
                    <a:pt x="78740" y="100330"/>
                  </a:moveTo>
                  <a:cubicBezTo>
                    <a:pt x="562610" y="68580"/>
                    <a:pt x="684530" y="21590"/>
                    <a:pt x="756920" y="11430"/>
                  </a:cubicBezTo>
                  <a:cubicBezTo>
                    <a:pt x="796290" y="5080"/>
                    <a:pt x="805180" y="7620"/>
                    <a:pt x="848360" y="6350"/>
                  </a:cubicBezTo>
                  <a:cubicBezTo>
                    <a:pt x="951230" y="3810"/>
                    <a:pt x="1243330" y="0"/>
                    <a:pt x="1367790" y="3810"/>
                  </a:cubicBezTo>
                  <a:cubicBezTo>
                    <a:pt x="1437640" y="6350"/>
                    <a:pt x="1487170" y="5080"/>
                    <a:pt x="1531620" y="17780"/>
                  </a:cubicBezTo>
                  <a:cubicBezTo>
                    <a:pt x="1564640" y="25400"/>
                    <a:pt x="1610360" y="60960"/>
                    <a:pt x="1615440" y="55880"/>
                  </a:cubicBezTo>
                  <a:cubicBezTo>
                    <a:pt x="1617980" y="53340"/>
                    <a:pt x="1601470" y="34290"/>
                    <a:pt x="1604010" y="31750"/>
                  </a:cubicBezTo>
                  <a:cubicBezTo>
                    <a:pt x="1607820" y="27940"/>
                    <a:pt x="1643380" y="40640"/>
                    <a:pt x="1657350" y="52070"/>
                  </a:cubicBezTo>
                  <a:cubicBezTo>
                    <a:pt x="1671320" y="63500"/>
                    <a:pt x="1682750" y="83820"/>
                    <a:pt x="1687830" y="101600"/>
                  </a:cubicBezTo>
                  <a:cubicBezTo>
                    <a:pt x="1691640" y="119380"/>
                    <a:pt x="1690370" y="140970"/>
                    <a:pt x="1681480" y="158750"/>
                  </a:cubicBezTo>
                  <a:cubicBezTo>
                    <a:pt x="1670050" y="179070"/>
                    <a:pt x="1638300" y="203200"/>
                    <a:pt x="1615440" y="209550"/>
                  </a:cubicBezTo>
                  <a:cubicBezTo>
                    <a:pt x="1596390" y="214630"/>
                    <a:pt x="1574800" y="210820"/>
                    <a:pt x="1558290" y="200660"/>
                  </a:cubicBezTo>
                  <a:cubicBezTo>
                    <a:pt x="1539240" y="187960"/>
                    <a:pt x="1513840" y="156210"/>
                    <a:pt x="1511300" y="132080"/>
                  </a:cubicBezTo>
                  <a:cubicBezTo>
                    <a:pt x="1508760" y="106680"/>
                    <a:pt x="1525270" y="69850"/>
                    <a:pt x="1541780" y="53340"/>
                  </a:cubicBezTo>
                  <a:cubicBezTo>
                    <a:pt x="1554480" y="39370"/>
                    <a:pt x="1576070" y="33020"/>
                    <a:pt x="1595120" y="31750"/>
                  </a:cubicBezTo>
                  <a:cubicBezTo>
                    <a:pt x="1612900" y="30480"/>
                    <a:pt x="1634490" y="36830"/>
                    <a:pt x="1649730" y="46990"/>
                  </a:cubicBezTo>
                  <a:cubicBezTo>
                    <a:pt x="1664970" y="57150"/>
                    <a:pt x="1680210" y="73660"/>
                    <a:pt x="1685290" y="91440"/>
                  </a:cubicBezTo>
                  <a:cubicBezTo>
                    <a:pt x="1690370" y="114300"/>
                    <a:pt x="1684020" y="154940"/>
                    <a:pt x="1671320" y="175260"/>
                  </a:cubicBezTo>
                  <a:cubicBezTo>
                    <a:pt x="1661160" y="190500"/>
                    <a:pt x="1648460" y="200660"/>
                    <a:pt x="1624330" y="207010"/>
                  </a:cubicBezTo>
                  <a:cubicBezTo>
                    <a:pt x="1568450" y="222250"/>
                    <a:pt x="1437640" y="186690"/>
                    <a:pt x="1322070" y="180340"/>
                  </a:cubicBezTo>
                  <a:cubicBezTo>
                    <a:pt x="1170940" y="172720"/>
                    <a:pt x="892810" y="153670"/>
                    <a:pt x="793750" y="171450"/>
                  </a:cubicBezTo>
                  <a:cubicBezTo>
                    <a:pt x="751840" y="179070"/>
                    <a:pt x="749300" y="195580"/>
                    <a:pt x="708660" y="205740"/>
                  </a:cubicBezTo>
                  <a:cubicBezTo>
                    <a:pt x="618490" y="227330"/>
                    <a:pt x="375920" y="251460"/>
                    <a:pt x="260350" y="257810"/>
                  </a:cubicBezTo>
                  <a:cubicBezTo>
                    <a:pt x="186690" y="261620"/>
                    <a:pt x="120650" y="265430"/>
                    <a:pt x="78740" y="257810"/>
                  </a:cubicBezTo>
                  <a:cubicBezTo>
                    <a:pt x="55880" y="252730"/>
                    <a:pt x="39370" y="247650"/>
                    <a:pt x="26670" y="237490"/>
                  </a:cubicBezTo>
                  <a:cubicBezTo>
                    <a:pt x="16510" y="229870"/>
                    <a:pt x="10160" y="219710"/>
                    <a:pt x="6350" y="207010"/>
                  </a:cubicBezTo>
                  <a:cubicBezTo>
                    <a:pt x="1270" y="191770"/>
                    <a:pt x="0" y="167640"/>
                    <a:pt x="6350" y="151130"/>
                  </a:cubicBezTo>
                  <a:cubicBezTo>
                    <a:pt x="11430" y="134620"/>
                    <a:pt x="29210" y="118110"/>
                    <a:pt x="43180" y="109220"/>
                  </a:cubicBezTo>
                  <a:cubicBezTo>
                    <a:pt x="53340" y="102870"/>
                    <a:pt x="78740" y="100330"/>
                    <a:pt x="78740" y="100330"/>
                  </a:cubicBezTo>
                </a:path>
              </a:pathLst>
            </a:custGeom>
            <a:solidFill>
              <a:srgbClr val="E7191F"/>
            </a:solidFill>
            <a:ln cap="sq">
              <a:noFill/>
              <a:prstDash val="solid"/>
              <a:miter/>
            </a:ln>
          </p:spPr>
        </p:sp>
      </p:grpSp>
      <p:grpSp>
        <p:nvGrpSpPr>
          <p:cNvPr name="Group 13" id="13"/>
          <p:cNvGrpSpPr/>
          <p:nvPr/>
        </p:nvGrpSpPr>
        <p:grpSpPr>
          <a:xfrm rot="0">
            <a:off x="2442210" y="1235392"/>
            <a:ext cx="1191577" cy="285750"/>
            <a:chOff x="0" y="0"/>
            <a:chExt cx="1588770" cy="381000"/>
          </a:xfrm>
        </p:grpSpPr>
        <p:sp>
          <p:nvSpPr>
            <p:cNvPr name="Freeform 14" id="14"/>
            <p:cNvSpPr/>
            <p:nvPr/>
          </p:nvSpPr>
          <p:spPr>
            <a:xfrm flipH="false" flipV="false" rot="0">
              <a:off x="49530" y="45720"/>
              <a:ext cx="1487170" cy="289560"/>
            </a:xfrm>
            <a:custGeom>
              <a:avLst/>
              <a:gdLst/>
              <a:ahLst/>
              <a:cxnLst/>
              <a:rect r="r" b="b" t="t" l="l"/>
              <a:pathLst>
                <a:path h="289560" w="1487170">
                  <a:moveTo>
                    <a:pt x="63500" y="73660"/>
                  </a:moveTo>
                  <a:cubicBezTo>
                    <a:pt x="295910" y="38100"/>
                    <a:pt x="382270" y="45720"/>
                    <a:pt x="462280" y="39370"/>
                  </a:cubicBezTo>
                  <a:cubicBezTo>
                    <a:pt x="543560" y="33020"/>
                    <a:pt x="622300" y="12700"/>
                    <a:pt x="704850" y="7620"/>
                  </a:cubicBezTo>
                  <a:cubicBezTo>
                    <a:pt x="789940" y="1270"/>
                    <a:pt x="899160" y="0"/>
                    <a:pt x="966470" y="5080"/>
                  </a:cubicBezTo>
                  <a:cubicBezTo>
                    <a:pt x="1008380" y="7620"/>
                    <a:pt x="1028700" y="10160"/>
                    <a:pt x="1068070" y="19050"/>
                  </a:cubicBezTo>
                  <a:cubicBezTo>
                    <a:pt x="1123950" y="30480"/>
                    <a:pt x="1224280" y="50800"/>
                    <a:pt x="1271270" y="74930"/>
                  </a:cubicBezTo>
                  <a:cubicBezTo>
                    <a:pt x="1299210" y="88900"/>
                    <a:pt x="1308100" y="113030"/>
                    <a:pt x="1332230" y="121920"/>
                  </a:cubicBezTo>
                  <a:cubicBezTo>
                    <a:pt x="1356360" y="130810"/>
                    <a:pt x="1407160" y="137160"/>
                    <a:pt x="1413510" y="128270"/>
                  </a:cubicBezTo>
                  <a:cubicBezTo>
                    <a:pt x="1416050" y="123190"/>
                    <a:pt x="1398270" y="106680"/>
                    <a:pt x="1400810" y="104140"/>
                  </a:cubicBezTo>
                  <a:cubicBezTo>
                    <a:pt x="1404620" y="100330"/>
                    <a:pt x="1441450" y="111760"/>
                    <a:pt x="1455420" y="124460"/>
                  </a:cubicBezTo>
                  <a:cubicBezTo>
                    <a:pt x="1471930" y="140970"/>
                    <a:pt x="1487170" y="179070"/>
                    <a:pt x="1487170" y="203200"/>
                  </a:cubicBezTo>
                  <a:cubicBezTo>
                    <a:pt x="1485900" y="222250"/>
                    <a:pt x="1475740" y="242570"/>
                    <a:pt x="1463040" y="255270"/>
                  </a:cubicBezTo>
                  <a:cubicBezTo>
                    <a:pt x="1450340" y="267970"/>
                    <a:pt x="1431290" y="280670"/>
                    <a:pt x="1412240" y="281940"/>
                  </a:cubicBezTo>
                  <a:cubicBezTo>
                    <a:pt x="1389380" y="284480"/>
                    <a:pt x="1350010" y="274320"/>
                    <a:pt x="1332230" y="256540"/>
                  </a:cubicBezTo>
                  <a:cubicBezTo>
                    <a:pt x="1314450" y="238760"/>
                    <a:pt x="1305560" y="198120"/>
                    <a:pt x="1309370" y="175260"/>
                  </a:cubicBezTo>
                  <a:cubicBezTo>
                    <a:pt x="1311910" y="156210"/>
                    <a:pt x="1323340" y="137160"/>
                    <a:pt x="1338580" y="125730"/>
                  </a:cubicBezTo>
                  <a:cubicBezTo>
                    <a:pt x="1357630" y="111760"/>
                    <a:pt x="1397000" y="102870"/>
                    <a:pt x="1421130" y="106680"/>
                  </a:cubicBezTo>
                  <a:cubicBezTo>
                    <a:pt x="1438910" y="110490"/>
                    <a:pt x="1456690" y="124460"/>
                    <a:pt x="1468120" y="138430"/>
                  </a:cubicBezTo>
                  <a:cubicBezTo>
                    <a:pt x="1479550" y="153670"/>
                    <a:pt x="1487170" y="175260"/>
                    <a:pt x="1487170" y="193040"/>
                  </a:cubicBezTo>
                  <a:cubicBezTo>
                    <a:pt x="1487170" y="210820"/>
                    <a:pt x="1482090" y="233680"/>
                    <a:pt x="1469390" y="247650"/>
                  </a:cubicBezTo>
                  <a:cubicBezTo>
                    <a:pt x="1454150" y="265430"/>
                    <a:pt x="1423670" y="279400"/>
                    <a:pt x="1393190" y="283210"/>
                  </a:cubicBezTo>
                  <a:cubicBezTo>
                    <a:pt x="1351280" y="289560"/>
                    <a:pt x="1281430" y="273050"/>
                    <a:pt x="1240790" y="259080"/>
                  </a:cubicBezTo>
                  <a:cubicBezTo>
                    <a:pt x="1211580" y="250190"/>
                    <a:pt x="1200150" y="233680"/>
                    <a:pt x="1169670" y="223520"/>
                  </a:cubicBezTo>
                  <a:cubicBezTo>
                    <a:pt x="1117600" y="204470"/>
                    <a:pt x="1027430" y="187960"/>
                    <a:pt x="951230" y="180340"/>
                  </a:cubicBezTo>
                  <a:cubicBezTo>
                    <a:pt x="869950" y="171450"/>
                    <a:pt x="778510" y="173990"/>
                    <a:pt x="692150" y="177800"/>
                  </a:cubicBezTo>
                  <a:cubicBezTo>
                    <a:pt x="607060" y="181610"/>
                    <a:pt x="515620" y="200660"/>
                    <a:pt x="438150" y="203200"/>
                  </a:cubicBezTo>
                  <a:cubicBezTo>
                    <a:pt x="374650" y="205740"/>
                    <a:pt x="323850" y="198120"/>
                    <a:pt x="264160" y="201930"/>
                  </a:cubicBezTo>
                  <a:cubicBezTo>
                    <a:pt x="203200" y="205740"/>
                    <a:pt x="118110" y="233680"/>
                    <a:pt x="74930" y="228600"/>
                  </a:cubicBezTo>
                  <a:cubicBezTo>
                    <a:pt x="52070" y="226060"/>
                    <a:pt x="36830" y="218440"/>
                    <a:pt x="24130" y="207010"/>
                  </a:cubicBezTo>
                  <a:cubicBezTo>
                    <a:pt x="12700" y="194310"/>
                    <a:pt x="2540" y="173990"/>
                    <a:pt x="1270" y="156210"/>
                  </a:cubicBezTo>
                  <a:cubicBezTo>
                    <a:pt x="0" y="139700"/>
                    <a:pt x="6350" y="116840"/>
                    <a:pt x="16510" y="102870"/>
                  </a:cubicBezTo>
                  <a:cubicBezTo>
                    <a:pt x="26670" y="88900"/>
                    <a:pt x="63500" y="73660"/>
                    <a:pt x="63500" y="73660"/>
                  </a:cubicBezTo>
                </a:path>
              </a:pathLst>
            </a:custGeom>
            <a:solidFill>
              <a:srgbClr val="E7191F"/>
            </a:solidFill>
            <a:ln cap="sq">
              <a:noFill/>
              <a:prstDash val="solid"/>
              <a:miter/>
            </a:ln>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70183" y="711664"/>
            <a:ext cx="18458183" cy="9744027"/>
          </a:xfrm>
          <a:custGeom>
            <a:avLst/>
            <a:gdLst/>
            <a:ahLst/>
            <a:cxnLst/>
            <a:rect r="r" b="b" t="t" l="l"/>
            <a:pathLst>
              <a:path h="9744027" w="18458183">
                <a:moveTo>
                  <a:pt x="0" y="0"/>
                </a:moveTo>
                <a:lnTo>
                  <a:pt x="18458183" y="0"/>
                </a:lnTo>
                <a:lnTo>
                  <a:pt x="18458183" y="9744027"/>
                </a:lnTo>
                <a:lnTo>
                  <a:pt x="0" y="9744027"/>
                </a:lnTo>
                <a:lnTo>
                  <a:pt x="0" y="0"/>
                </a:lnTo>
                <a:close/>
              </a:path>
            </a:pathLst>
          </a:custGeom>
          <a:blipFill>
            <a:blip r:embed="rId2"/>
            <a:stretch>
              <a:fillRect l="-779" t="0" r="-779" b="0"/>
            </a:stretch>
          </a:blipFill>
        </p:spPr>
      </p:sp>
      <p:sp>
        <p:nvSpPr>
          <p:cNvPr name="TextBox 3" id="3"/>
          <p:cNvSpPr txBox="true"/>
          <p:nvPr/>
        </p:nvSpPr>
        <p:spPr>
          <a:xfrm rot="0">
            <a:off x="1377842" y="-95250"/>
            <a:ext cx="15499883" cy="806914"/>
          </a:xfrm>
          <a:prstGeom prst="rect">
            <a:avLst/>
          </a:prstGeom>
        </p:spPr>
        <p:txBody>
          <a:bodyPr anchor="t" rtlCol="false" tIns="0" lIns="0" bIns="0" rIns="0">
            <a:spAutoFit/>
          </a:bodyPr>
          <a:lstStyle/>
          <a:p>
            <a:pPr algn="ctr">
              <a:lnSpc>
                <a:spcPts val="6559"/>
              </a:lnSpc>
              <a:spcBef>
                <a:spcPct val="0"/>
              </a:spcBef>
            </a:pPr>
            <a:r>
              <a:rPr lang="en-US" b="true" sz="4685">
                <a:solidFill>
                  <a:srgbClr val="000000"/>
                </a:solidFill>
                <a:latin typeface="Glacial Indifference Bold"/>
                <a:ea typeface="Glacial Indifference Bold"/>
                <a:cs typeface="Glacial Indifference Bold"/>
                <a:sym typeface="Glacial Indifference Bold"/>
              </a:rPr>
              <a:t>DATA CLEANING AND TRANSFORMATION PROCESS</a:t>
            </a:r>
          </a:p>
        </p:txBody>
      </p:sp>
      <p:sp>
        <p:nvSpPr>
          <p:cNvPr name="TextBox 4" id="4"/>
          <p:cNvSpPr txBox="true"/>
          <p:nvPr/>
        </p:nvSpPr>
        <p:spPr>
          <a:xfrm rot="0">
            <a:off x="488947" y="8858819"/>
            <a:ext cx="17277674" cy="705164"/>
          </a:xfrm>
          <a:prstGeom prst="rect">
            <a:avLst/>
          </a:prstGeom>
        </p:spPr>
        <p:txBody>
          <a:bodyPr anchor="t" rtlCol="false" tIns="0" lIns="0" bIns="0" rIns="0">
            <a:spAutoFit/>
          </a:bodyPr>
          <a:lstStyle/>
          <a:p>
            <a:pPr algn="ctr">
              <a:lnSpc>
                <a:spcPts val="5709"/>
              </a:lnSpc>
              <a:spcBef>
                <a:spcPct val="0"/>
              </a:spcBef>
            </a:pPr>
            <a:r>
              <a:rPr lang="en-US" b="true" sz="4077">
                <a:solidFill>
                  <a:srgbClr val="000000"/>
                </a:solidFill>
                <a:latin typeface="Glacial Indifference Bold"/>
                <a:ea typeface="Glacial Indifference Bold"/>
                <a:cs typeface="Glacial Indifference Bold"/>
                <a:sym typeface="Glacial Indifference Bold"/>
              </a:rPr>
              <a:t>FINALLY THE APPENDED TABLE CLOSED AND LOADED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076890"/>
          </a:xfrm>
          <a:custGeom>
            <a:avLst/>
            <a:gdLst/>
            <a:ahLst/>
            <a:cxnLst/>
            <a:rect r="r" b="b" t="t" l="l"/>
            <a:pathLst>
              <a:path h="9076890" w="18288000">
                <a:moveTo>
                  <a:pt x="0" y="0"/>
                </a:moveTo>
                <a:lnTo>
                  <a:pt x="18288000" y="0"/>
                </a:lnTo>
                <a:lnTo>
                  <a:pt x="18288000" y="9076890"/>
                </a:lnTo>
                <a:lnTo>
                  <a:pt x="0" y="9076890"/>
                </a:lnTo>
                <a:lnTo>
                  <a:pt x="0" y="0"/>
                </a:lnTo>
                <a:close/>
              </a:path>
            </a:pathLst>
          </a:custGeom>
          <a:blipFill>
            <a:blip r:embed="rId2"/>
            <a:stretch>
              <a:fillRect l="-11" t="0" r="-11" b="-4437"/>
            </a:stretch>
          </a:blipFill>
        </p:spPr>
      </p:sp>
      <p:sp>
        <p:nvSpPr>
          <p:cNvPr name="TextBox 3" id="3"/>
          <p:cNvSpPr txBox="true"/>
          <p:nvPr/>
        </p:nvSpPr>
        <p:spPr>
          <a:xfrm rot="0">
            <a:off x="264795" y="8548414"/>
            <a:ext cx="17146033" cy="1738586"/>
          </a:xfrm>
          <a:prstGeom prst="rect">
            <a:avLst/>
          </a:prstGeom>
        </p:spPr>
        <p:txBody>
          <a:bodyPr anchor="t" rtlCol="false" tIns="0" lIns="0" bIns="0" rIns="0">
            <a:spAutoFit/>
          </a:bodyPr>
          <a:lstStyle/>
          <a:p>
            <a:pPr algn="just">
              <a:lnSpc>
                <a:spcPts val="4656"/>
              </a:lnSpc>
              <a:spcBef>
                <a:spcPct val="0"/>
              </a:spcBef>
            </a:pPr>
            <a:r>
              <a:rPr lang="en-US" b="true" sz="3325">
                <a:solidFill>
                  <a:srgbClr val="000000"/>
                </a:solidFill>
                <a:latin typeface="Glacial Indifference Bold"/>
                <a:ea typeface="Glacial Indifference Bold"/>
                <a:cs typeface="Glacial Indifference Bold"/>
                <a:sym typeface="Glacial Indifference Bold"/>
              </a:rPr>
              <a:t>PIVOT TABLE CAN BE CREATED FROM INSERT--&gt;CREATE PIVOT TABLE PATHWAY. WE SHALL WORK ONLY WITH THE APPENDED TABLE, SO WE DON’T NEED TO BUILD DATA MODEL IN THIS CASE.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813844"/>
            <a:ext cx="18340030" cy="9428933"/>
          </a:xfrm>
          <a:custGeom>
            <a:avLst/>
            <a:gdLst/>
            <a:ahLst/>
            <a:cxnLst/>
            <a:rect r="r" b="b" t="t" l="l"/>
            <a:pathLst>
              <a:path h="9428933" w="18340030">
                <a:moveTo>
                  <a:pt x="0" y="0"/>
                </a:moveTo>
                <a:lnTo>
                  <a:pt x="18340030" y="0"/>
                </a:lnTo>
                <a:lnTo>
                  <a:pt x="18340030" y="9428933"/>
                </a:lnTo>
                <a:lnTo>
                  <a:pt x="0" y="9428933"/>
                </a:lnTo>
                <a:lnTo>
                  <a:pt x="0" y="0"/>
                </a:lnTo>
                <a:close/>
              </a:path>
            </a:pathLst>
          </a:custGeom>
          <a:blipFill>
            <a:blip r:embed="rId2"/>
            <a:stretch>
              <a:fillRect l="0" t="-1412" r="0" b="-1412"/>
            </a:stretch>
          </a:blipFill>
        </p:spPr>
      </p:sp>
      <p:sp>
        <p:nvSpPr>
          <p:cNvPr name="TextBox 3" id="3"/>
          <p:cNvSpPr txBox="true"/>
          <p:nvPr/>
        </p:nvSpPr>
        <p:spPr>
          <a:xfrm rot="0">
            <a:off x="273063" y="8557939"/>
            <a:ext cx="17741875" cy="1538945"/>
          </a:xfrm>
          <a:prstGeom prst="rect">
            <a:avLst/>
          </a:prstGeom>
        </p:spPr>
        <p:txBody>
          <a:bodyPr anchor="t" rtlCol="false" tIns="0" lIns="0" bIns="0" rIns="0">
            <a:spAutoFit/>
          </a:bodyPr>
          <a:lstStyle/>
          <a:p>
            <a:pPr algn="just">
              <a:lnSpc>
                <a:spcPts val="4132"/>
              </a:lnSpc>
              <a:spcBef>
                <a:spcPct val="0"/>
              </a:spcBef>
            </a:pPr>
            <a:r>
              <a:rPr lang="en-US" b="true" sz="2951">
                <a:solidFill>
                  <a:srgbClr val="000000"/>
                </a:solidFill>
                <a:latin typeface="Glacial Indifference Bold"/>
                <a:ea typeface="Glacial Indifference Bold"/>
                <a:cs typeface="Glacial Indifference Bold"/>
                <a:sym typeface="Glacial Indifference Bold"/>
              </a:rPr>
              <a:t>IN THE PIVOT TABLE IF THE SANC_DT IS PLACED IN THE ROWS, WE CAN GET THE QUARTERS, BUT THIS IS NOT CORRECT, AS THE QUARTER IS CALCULATED BASED ON CALENDER YEAR, BUT WE NEED QUARTER FROM  THE YEAR AS MENTIONED IN THE DATA, WHICH IS FROM 01.04.2024 TILL REPORT DATE.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341712"/>
            <a:chOff x="0" y="0"/>
            <a:chExt cx="4816593" cy="2723743"/>
          </a:xfrm>
        </p:grpSpPr>
        <p:sp>
          <p:nvSpPr>
            <p:cNvPr name="Freeform 4" id="4"/>
            <p:cNvSpPr/>
            <p:nvPr/>
          </p:nvSpPr>
          <p:spPr>
            <a:xfrm flipH="false" flipV="false" rot="0">
              <a:off x="0" y="0"/>
              <a:ext cx="4816592" cy="2723743"/>
            </a:xfrm>
            <a:custGeom>
              <a:avLst/>
              <a:gdLst/>
              <a:ahLst/>
              <a:cxnLst/>
              <a:rect r="r" b="b" t="t" l="l"/>
              <a:pathLst>
                <a:path h="2723743" w="4816592">
                  <a:moveTo>
                    <a:pt x="0" y="0"/>
                  </a:moveTo>
                  <a:lnTo>
                    <a:pt x="4816592" y="0"/>
                  </a:lnTo>
                  <a:lnTo>
                    <a:pt x="4816592" y="2723743"/>
                  </a:lnTo>
                  <a:lnTo>
                    <a:pt x="0" y="2723743"/>
                  </a:lnTo>
                  <a:close/>
                </a:path>
              </a:pathLst>
            </a:custGeom>
            <a:solidFill>
              <a:srgbClr val="EFCEC3"/>
            </a:solidFill>
          </p:spPr>
        </p:sp>
        <p:sp>
          <p:nvSpPr>
            <p:cNvPr name="TextBox 5" id="5"/>
            <p:cNvSpPr txBox="true"/>
            <p:nvPr/>
          </p:nvSpPr>
          <p:spPr>
            <a:xfrm>
              <a:off x="0" y="-66675"/>
              <a:ext cx="4816593" cy="2790418"/>
            </a:xfrm>
            <a:prstGeom prst="rect">
              <a:avLst/>
            </a:prstGeom>
          </p:spPr>
          <p:txBody>
            <a:bodyPr anchor="ctr" rtlCol="false" tIns="50800" lIns="50800" bIns="50800" rIns="50800"/>
            <a:lstStyle/>
            <a:p>
              <a:pPr algn="just">
                <a:lnSpc>
                  <a:spcPts val="4899"/>
                </a:lnSpc>
              </a:pPr>
              <a:r>
                <a:rPr lang="en-US" b="true" sz="3499" u="sng">
                  <a:solidFill>
                    <a:srgbClr val="000000"/>
                  </a:solidFill>
                  <a:latin typeface="Glacial Indifference Bold"/>
                  <a:ea typeface="Glacial Indifference Bold"/>
                  <a:cs typeface="Glacial Indifference Bold"/>
                  <a:sym typeface="Glacial Indifference Bold"/>
                </a:rPr>
                <a:t>INFORMATION ABOUT DATASETS:</a:t>
              </a:r>
            </a:p>
            <a:p>
              <a:pPr algn="just">
                <a:lnSpc>
                  <a:spcPts val="4899"/>
                </a:lnSpc>
              </a:pP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THERE ARE TWO DATASETS WHICH ARE TO BE WORKED UPON: ONE DATASET CONSISTS LOAN SANCTION DETAILS FROM LIMIT RS.10 LAKH TO 50 LAKH AND THE OTHER ONE CONTAINS SANCTION DETAILS WITH LOAN LIMIT RS. 50 LAKH TO 5 CRORES. </a:t>
              </a:r>
            </a:p>
            <a:p>
              <a:pPr algn="just">
                <a:lnSpc>
                  <a:spcPts val="4899"/>
                </a:lnSpc>
              </a:pP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(1 MILLION= 10 LAKH, 10 MILLION = 1 CRORE)</a:t>
              </a:r>
            </a:p>
            <a:p>
              <a:pPr algn="just">
                <a:lnSpc>
                  <a:spcPts val="4899"/>
                </a:lnSpc>
              </a:pP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ABBREVIATIONS TO BE NOTED:</a:t>
              </a: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CPC = CENTRALISED PROCESSING CELL</a:t>
              </a: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OUR MODULE NAME IS BIDHANNAGAR WHICH CONSISTS 11 CPCs AND OTEHR BRANCHES.</a:t>
              </a: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RACC= RETAIL ASSET CENTRALISED PROCESSING CELL.</a:t>
              </a: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RACCs ARE RECENTLY RENAMED AS AMCC. </a:t>
              </a: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AMCC= AGRI AND SME CENTRALISED PROCESSING CELL.</a:t>
              </a:r>
            </a:p>
            <a:p>
              <a:pPr algn="just">
                <a:lnSpc>
                  <a:spcPts val="4899"/>
                </a:lnSpc>
              </a:pPr>
              <a:r>
                <a:rPr lang="en-US" sz="3499" b="true">
                  <a:solidFill>
                    <a:srgbClr val="000000"/>
                  </a:solidFill>
                  <a:latin typeface="Glacial Indifference Bold"/>
                  <a:ea typeface="Glacial Indifference Bold"/>
                  <a:cs typeface="Glacial Indifference Bold"/>
                  <a:sym typeface="Glacial Indifference Bold"/>
                </a:rPr>
                <a:t>SMECC= SME CENTRALISED PROCESSING CELL.</a:t>
              </a:r>
            </a:p>
            <a:p>
              <a:pPr algn="just">
                <a:lnSpc>
                  <a:spcPts val="4899"/>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62995" cy="10444881"/>
          </a:xfrm>
          <a:custGeom>
            <a:avLst/>
            <a:gdLst/>
            <a:ahLst/>
            <a:cxnLst/>
            <a:rect r="r" b="b" t="t" l="l"/>
            <a:pathLst>
              <a:path h="10444881" w="18462995">
                <a:moveTo>
                  <a:pt x="0" y="0"/>
                </a:moveTo>
                <a:lnTo>
                  <a:pt x="18462995" y="0"/>
                </a:lnTo>
                <a:lnTo>
                  <a:pt x="18462995" y="10444881"/>
                </a:lnTo>
                <a:lnTo>
                  <a:pt x="0" y="10444881"/>
                </a:lnTo>
                <a:lnTo>
                  <a:pt x="0" y="0"/>
                </a:lnTo>
                <a:close/>
              </a:path>
            </a:pathLst>
          </a:custGeom>
          <a:blipFill>
            <a:blip r:embed="rId2"/>
            <a:stretch>
              <a:fillRect l="0" t="0" r="-5352" b="0"/>
            </a:stretch>
          </a:blipFill>
        </p:spPr>
      </p:sp>
      <p:sp>
        <p:nvSpPr>
          <p:cNvPr name="TextBox 3" id="3"/>
          <p:cNvSpPr txBox="true"/>
          <p:nvPr/>
        </p:nvSpPr>
        <p:spPr>
          <a:xfrm rot="0">
            <a:off x="241899" y="8862855"/>
            <a:ext cx="17277674" cy="705164"/>
          </a:xfrm>
          <a:prstGeom prst="rect">
            <a:avLst/>
          </a:prstGeom>
        </p:spPr>
        <p:txBody>
          <a:bodyPr anchor="t" rtlCol="false" tIns="0" lIns="0" bIns="0" rIns="0">
            <a:spAutoFit/>
          </a:bodyPr>
          <a:lstStyle/>
          <a:p>
            <a:pPr algn="ctr">
              <a:lnSpc>
                <a:spcPts val="5709"/>
              </a:lnSpc>
              <a:spcBef>
                <a:spcPct val="0"/>
              </a:spcBef>
            </a:pPr>
            <a:r>
              <a:rPr lang="en-US" b="true" sz="4077">
                <a:solidFill>
                  <a:srgbClr val="000000"/>
                </a:solidFill>
                <a:latin typeface="Glacial Indifference Bold"/>
                <a:ea typeface="Glacial Indifference Bold"/>
                <a:cs typeface="Glacial Indifference Bold"/>
                <a:sym typeface="Glacial Indifference Bold"/>
              </a:rPr>
              <a:t>THE TABLES CAN BE VIEWED IN THE POWER PIVOT-&gt;DATA VIEW PAGE.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6216" y="0"/>
            <a:ext cx="19488538" cy="10287000"/>
          </a:xfrm>
          <a:custGeom>
            <a:avLst/>
            <a:gdLst/>
            <a:ahLst/>
            <a:cxnLst/>
            <a:rect r="r" b="b" t="t" l="l"/>
            <a:pathLst>
              <a:path h="10287000" w="19488538">
                <a:moveTo>
                  <a:pt x="0" y="0"/>
                </a:moveTo>
                <a:lnTo>
                  <a:pt x="19488537" y="0"/>
                </a:lnTo>
                <a:lnTo>
                  <a:pt x="19488537" y="10287000"/>
                </a:lnTo>
                <a:lnTo>
                  <a:pt x="0" y="10287000"/>
                </a:lnTo>
                <a:lnTo>
                  <a:pt x="0" y="0"/>
                </a:lnTo>
                <a:close/>
              </a:path>
            </a:pathLst>
          </a:custGeom>
          <a:blipFill>
            <a:blip r:embed="rId2"/>
            <a:stretch>
              <a:fillRect l="0" t="0" r="0" b="-2815"/>
            </a:stretch>
          </a:blipFill>
        </p:spPr>
      </p:sp>
      <p:sp>
        <p:nvSpPr>
          <p:cNvPr name="TextBox 3" id="3"/>
          <p:cNvSpPr txBox="true"/>
          <p:nvPr/>
        </p:nvSpPr>
        <p:spPr>
          <a:xfrm rot="0">
            <a:off x="340718" y="8466484"/>
            <a:ext cx="17649481" cy="1526483"/>
          </a:xfrm>
          <a:prstGeom prst="rect">
            <a:avLst/>
          </a:prstGeom>
        </p:spPr>
        <p:txBody>
          <a:bodyPr anchor="t" rtlCol="false" tIns="0" lIns="0" bIns="0" rIns="0">
            <a:spAutoFit/>
          </a:bodyPr>
          <a:lstStyle/>
          <a:p>
            <a:pPr algn="just">
              <a:lnSpc>
                <a:spcPts val="4063"/>
              </a:lnSpc>
            </a:pPr>
            <a:r>
              <a:rPr lang="en-US" b="true" sz="2902">
                <a:solidFill>
                  <a:srgbClr val="000000"/>
                </a:solidFill>
                <a:latin typeface="Glacial Indifference Bold"/>
                <a:ea typeface="Glacial Indifference Bold"/>
                <a:cs typeface="Glacial Indifference Bold"/>
                <a:sym typeface="Glacial Indifference Bold"/>
              </a:rPr>
              <a:t>IN THE POWER PIVOT WE CAN SEE THE YEAR, QTR AND MONTH IS CREATED BY PIVOT TABLE. </a:t>
            </a:r>
          </a:p>
          <a:p>
            <a:pPr algn="just">
              <a:lnSpc>
                <a:spcPts val="4063"/>
              </a:lnSpc>
              <a:spcBef>
                <a:spcPct val="0"/>
              </a:spcBef>
            </a:pPr>
            <a:r>
              <a:rPr lang="en-US" b="true" sz="2902">
                <a:solidFill>
                  <a:srgbClr val="000000"/>
                </a:solidFill>
                <a:latin typeface="Glacial Indifference Bold"/>
                <a:ea typeface="Glacial Indifference Bold"/>
                <a:cs typeface="Glacial Indifference Bold"/>
                <a:sym typeface="Glacial Indifference Bold"/>
              </a:rPr>
              <a:t>WE ADDED A NEW COLUMN “FY_MONTH” FROM “SANC_DT”USING THE FORMULA. WE  CAN SEE THE“FY_MONTH” IS DIFFERENT THAN THE MONTH COLUMN BY PIVOT.</a:t>
            </a:r>
          </a:p>
        </p:txBody>
      </p:sp>
      <p:grpSp>
        <p:nvGrpSpPr>
          <p:cNvPr name="Group 4" id="4"/>
          <p:cNvGrpSpPr/>
          <p:nvPr/>
        </p:nvGrpSpPr>
        <p:grpSpPr>
          <a:xfrm rot="0">
            <a:off x="1122045" y="773430"/>
            <a:ext cx="5053965" cy="1379220"/>
            <a:chOff x="0" y="0"/>
            <a:chExt cx="6738620" cy="1838960"/>
          </a:xfrm>
        </p:grpSpPr>
        <p:sp>
          <p:nvSpPr>
            <p:cNvPr name="Freeform 5" id="5"/>
            <p:cNvSpPr/>
            <p:nvPr/>
          </p:nvSpPr>
          <p:spPr>
            <a:xfrm flipH="false" flipV="false" rot="0">
              <a:off x="39370" y="26670"/>
              <a:ext cx="6656070" cy="1793240"/>
            </a:xfrm>
            <a:custGeom>
              <a:avLst/>
              <a:gdLst/>
              <a:ahLst/>
              <a:cxnLst/>
              <a:rect r="r" b="b" t="t" l="l"/>
              <a:pathLst>
                <a:path h="1793240" w="6656070">
                  <a:moveTo>
                    <a:pt x="6334760" y="389890"/>
                  </a:moveTo>
                  <a:cubicBezTo>
                    <a:pt x="5951220" y="361950"/>
                    <a:pt x="5835650" y="327660"/>
                    <a:pt x="5715000" y="307340"/>
                  </a:cubicBezTo>
                  <a:cubicBezTo>
                    <a:pt x="5586730" y="285750"/>
                    <a:pt x="5433060" y="261620"/>
                    <a:pt x="5311140" y="250190"/>
                  </a:cubicBezTo>
                  <a:cubicBezTo>
                    <a:pt x="5212080" y="240030"/>
                    <a:pt x="5120640" y="245110"/>
                    <a:pt x="5041900" y="232410"/>
                  </a:cubicBezTo>
                  <a:cubicBezTo>
                    <a:pt x="4978400" y="223520"/>
                    <a:pt x="4931410" y="203200"/>
                    <a:pt x="4872990" y="191770"/>
                  </a:cubicBezTo>
                  <a:cubicBezTo>
                    <a:pt x="4808220" y="180340"/>
                    <a:pt x="4752340" y="171450"/>
                    <a:pt x="4672330" y="165100"/>
                  </a:cubicBezTo>
                  <a:cubicBezTo>
                    <a:pt x="4556760" y="156210"/>
                    <a:pt x="4401820" y="165100"/>
                    <a:pt x="4243070" y="153670"/>
                  </a:cubicBezTo>
                  <a:cubicBezTo>
                    <a:pt x="4043680" y="139700"/>
                    <a:pt x="3822700" y="90170"/>
                    <a:pt x="3572510" y="74930"/>
                  </a:cubicBezTo>
                  <a:cubicBezTo>
                    <a:pt x="3255010" y="55880"/>
                    <a:pt x="2633980" y="52070"/>
                    <a:pt x="2487930" y="73660"/>
                  </a:cubicBezTo>
                  <a:cubicBezTo>
                    <a:pt x="2449830" y="80010"/>
                    <a:pt x="2446020" y="91440"/>
                    <a:pt x="2418080" y="95250"/>
                  </a:cubicBezTo>
                  <a:cubicBezTo>
                    <a:pt x="2378710" y="101600"/>
                    <a:pt x="2326640" y="92710"/>
                    <a:pt x="2275840" y="100330"/>
                  </a:cubicBezTo>
                  <a:cubicBezTo>
                    <a:pt x="2214880" y="107950"/>
                    <a:pt x="2151380" y="138430"/>
                    <a:pt x="2076450" y="147320"/>
                  </a:cubicBezTo>
                  <a:cubicBezTo>
                    <a:pt x="1983740" y="160020"/>
                    <a:pt x="1841500" y="138430"/>
                    <a:pt x="1757680" y="153670"/>
                  </a:cubicBezTo>
                  <a:cubicBezTo>
                    <a:pt x="1700530" y="162560"/>
                    <a:pt x="1659890" y="191770"/>
                    <a:pt x="1617980" y="200660"/>
                  </a:cubicBezTo>
                  <a:cubicBezTo>
                    <a:pt x="1583690" y="207010"/>
                    <a:pt x="1567180" y="198120"/>
                    <a:pt x="1522730" y="204470"/>
                  </a:cubicBezTo>
                  <a:cubicBezTo>
                    <a:pt x="1418590" y="219710"/>
                    <a:pt x="1121410" y="284480"/>
                    <a:pt x="994410" y="332740"/>
                  </a:cubicBezTo>
                  <a:cubicBezTo>
                    <a:pt x="918210" y="360680"/>
                    <a:pt x="886460" y="394970"/>
                    <a:pt x="819150" y="422910"/>
                  </a:cubicBezTo>
                  <a:cubicBezTo>
                    <a:pt x="737870" y="458470"/>
                    <a:pt x="589280" y="491490"/>
                    <a:pt x="537210" y="519430"/>
                  </a:cubicBezTo>
                  <a:cubicBezTo>
                    <a:pt x="515620" y="532130"/>
                    <a:pt x="510540" y="544830"/>
                    <a:pt x="494030" y="553720"/>
                  </a:cubicBezTo>
                  <a:cubicBezTo>
                    <a:pt x="476250" y="562610"/>
                    <a:pt x="454660" y="561340"/>
                    <a:pt x="430530" y="571500"/>
                  </a:cubicBezTo>
                  <a:cubicBezTo>
                    <a:pt x="393700" y="586740"/>
                    <a:pt x="347980" y="614680"/>
                    <a:pt x="300990" y="646430"/>
                  </a:cubicBezTo>
                  <a:cubicBezTo>
                    <a:pt x="240030" y="689610"/>
                    <a:pt x="130810" y="763270"/>
                    <a:pt x="101600" y="811530"/>
                  </a:cubicBezTo>
                  <a:cubicBezTo>
                    <a:pt x="86360" y="836930"/>
                    <a:pt x="95250" y="866140"/>
                    <a:pt x="86360" y="881380"/>
                  </a:cubicBezTo>
                  <a:cubicBezTo>
                    <a:pt x="81280" y="891540"/>
                    <a:pt x="69850" y="890270"/>
                    <a:pt x="64770" y="901700"/>
                  </a:cubicBezTo>
                  <a:cubicBezTo>
                    <a:pt x="53340" y="928370"/>
                    <a:pt x="52070" y="1007110"/>
                    <a:pt x="62230" y="1056640"/>
                  </a:cubicBezTo>
                  <a:cubicBezTo>
                    <a:pt x="73660" y="1108710"/>
                    <a:pt x="113030" y="1173480"/>
                    <a:pt x="134620" y="1207770"/>
                  </a:cubicBezTo>
                  <a:cubicBezTo>
                    <a:pt x="147320" y="1228090"/>
                    <a:pt x="153670" y="1233170"/>
                    <a:pt x="171450" y="1250950"/>
                  </a:cubicBezTo>
                  <a:cubicBezTo>
                    <a:pt x="204470" y="1286510"/>
                    <a:pt x="280670" y="1357630"/>
                    <a:pt x="334010" y="1395730"/>
                  </a:cubicBezTo>
                  <a:cubicBezTo>
                    <a:pt x="379730" y="1427480"/>
                    <a:pt x="424180" y="1450340"/>
                    <a:pt x="469900" y="1469390"/>
                  </a:cubicBezTo>
                  <a:cubicBezTo>
                    <a:pt x="514350" y="1488440"/>
                    <a:pt x="563880" y="1493520"/>
                    <a:pt x="605790" y="1510030"/>
                  </a:cubicBezTo>
                  <a:cubicBezTo>
                    <a:pt x="642620" y="1525270"/>
                    <a:pt x="674370" y="1551940"/>
                    <a:pt x="707390" y="1563370"/>
                  </a:cubicBezTo>
                  <a:cubicBezTo>
                    <a:pt x="735330" y="1573530"/>
                    <a:pt x="762000" y="1570990"/>
                    <a:pt x="789940" y="1579880"/>
                  </a:cubicBezTo>
                  <a:cubicBezTo>
                    <a:pt x="817880" y="1590040"/>
                    <a:pt x="834390" y="1611630"/>
                    <a:pt x="871220" y="1620520"/>
                  </a:cubicBezTo>
                  <a:cubicBezTo>
                    <a:pt x="930910" y="1637030"/>
                    <a:pt x="1085850" y="1619250"/>
                    <a:pt x="1125220" y="1633220"/>
                  </a:cubicBezTo>
                  <a:cubicBezTo>
                    <a:pt x="1139190" y="1638300"/>
                    <a:pt x="1136650" y="1648460"/>
                    <a:pt x="1149350" y="1652270"/>
                  </a:cubicBezTo>
                  <a:cubicBezTo>
                    <a:pt x="1177290" y="1662430"/>
                    <a:pt x="1271270" y="1648460"/>
                    <a:pt x="1301750" y="1658620"/>
                  </a:cubicBezTo>
                  <a:cubicBezTo>
                    <a:pt x="1315720" y="1663700"/>
                    <a:pt x="1318260" y="1673860"/>
                    <a:pt x="1329690" y="1677670"/>
                  </a:cubicBezTo>
                  <a:cubicBezTo>
                    <a:pt x="1344930" y="1682750"/>
                    <a:pt x="1357630" y="1680210"/>
                    <a:pt x="1386840" y="1681480"/>
                  </a:cubicBezTo>
                  <a:cubicBezTo>
                    <a:pt x="1485900" y="1685290"/>
                    <a:pt x="1902460" y="1671320"/>
                    <a:pt x="2044700" y="1684020"/>
                  </a:cubicBezTo>
                  <a:cubicBezTo>
                    <a:pt x="2114550" y="1689100"/>
                    <a:pt x="2119630" y="1703070"/>
                    <a:pt x="2199640" y="1709420"/>
                  </a:cubicBezTo>
                  <a:cubicBezTo>
                    <a:pt x="2473960" y="1731010"/>
                    <a:pt x="3638550" y="1747520"/>
                    <a:pt x="4023360" y="1709420"/>
                  </a:cubicBezTo>
                  <a:cubicBezTo>
                    <a:pt x="4202430" y="1692910"/>
                    <a:pt x="4329430" y="1659890"/>
                    <a:pt x="4415790" y="1631950"/>
                  </a:cubicBezTo>
                  <a:cubicBezTo>
                    <a:pt x="4460240" y="1616710"/>
                    <a:pt x="4476750" y="1598930"/>
                    <a:pt x="4513580" y="1586230"/>
                  </a:cubicBezTo>
                  <a:cubicBezTo>
                    <a:pt x="4559300" y="1570990"/>
                    <a:pt x="4621530" y="1568450"/>
                    <a:pt x="4668520" y="1554480"/>
                  </a:cubicBezTo>
                  <a:cubicBezTo>
                    <a:pt x="4710430" y="1541780"/>
                    <a:pt x="4747260" y="1513840"/>
                    <a:pt x="4784090" y="1506220"/>
                  </a:cubicBezTo>
                  <a:cubicBezTo>
                    <a:pt x="4813300" y="1498600"/>
                    <a:pt x="4831080" y="1506220"/>
                    <a:pt x="4866640" y="1499870"/>
                  </a:cubicBezTo>
                  <a:cubicBezTo>
                    <a:pt x="4928870" y="1488440"/>
                    <a:pt x="5036820" y="1440180"/>
                    <a:pt x="5126990" y="1426210"/>
                  </a:cubicBezTo>
                  <a:cubicBezTo>
                    <a:pt x="5220970" y="1412240"/>
                    <a:pt x="5320030" y="1431290"/>
                    <a:pt x="5419090" y="1419860"/>
                  </a:cubicBezTo>
                  <a:cubicBezTo>
                    <a:pt x="5527040" y="1407160"/>
                    <a:pt x="5699760" y="1375410"/>
                    <a:pt x="5751830" y="1350010"/>
                  </a:cubicBezTo>
                  <a:cubicBezTo>
                    <a:pt x="5769610" y="1341120"/>
                    <a:pt x="5770880" y="1327150"/>
                    <a:pt x="5784850" y="1322070"/>
                  </a:cubicBezTo>
                  <a:cubicBezTo>
                    <a:pt x="5800090" y="1315720"/>
                    <a:pt x="5815330" y="1323340"/>
                    <a:pt x="5839460" y="1315720"/>
                  </a:cubicBezTo>
                  <a:cubicBezTo>
                    <a:pt x="5887720" y="1301750"/>
                    <a:pt x="5974080" y="1256030"/>
                    <a:pt x="6050280" y="1211580"/>
                  </a:cubicBezTo>
                  <a:cubicBezTo>
                    <a:pt x="6145530" y="1158240"/>
                    <a:pt x="6278880" y="1073150"/>
                    <a:pt x="6360160" y="1007110"/>
                  </a:cubicBezTo>
                  <a:cubicBezTo>
                    <a:pt x="6422390" y="958850"/>
                    <a:pt x="6473190" y="916940"/>
                    <a:pt x="6510020" y="864870"/>
                  </a:cubicBezTo>
                  <a:cubicBezTo>
                    <a:pt x="6541770" y="819150"/>
                    <a:pt x="6557010" y="740410"/>
                    <a:pt x="6576060" y="715010"/>
                  </a:cubicBezTo>
                  <a:cubicBezTo>
                    <a:pt x="6583680" y="704850"/>
                    <a:pt x="6592570" y="706120"/>
                    <a:pt x="6597650" y="695960"/>
                  </a:cubicBezTo>
                  <a:cubicBezTo>
                    <a:pt x="6605270" y="680720"/>
                    <a:pt x="6602730" y="642620"/>
                    <a:pt x="6598920" y="621030"/>
                  </a:cubicBezTo>
                  <a:cubicBezTo>
                    <a:pt x="6596380" y="604520"/>
                    <a:pt x="6592570" y="590550"/>
                    <a:pt x="6583680" y="576580"/>
                  </a:cubicBezTo>
                  <a:cubicBezTo>
                    <a:pt x="6573520" y="561340"/>
                    <a:pt x="6557010" y="546100"/>
                    <a:pt x="6543040" y="537210"/>
                  </a:cubicBezTo>
                  <a:cubicBezTo>
                    <a:pt x="6529070" y="528320"/>
                    <a:pt x="6517640" y="530860"/>
                    <a:pt x="6501130" y="523240"/>
                  </a:cubicBezTo>
                  <a:cubicBezTo>
                    <a:pt x="6474460" y="508000"/>
                    <a:pt x="6432550" y="458470"/>
                    <a:pt x="6403340" y="447040"/>
                  </a:cubicBezTo>
                  <a:cubicBezTo>
                    <a:pt x="6381750" y="438150"/>
                    <a:pt x="6357620" y="447040"/>
                    <a:pt x="6344920" y="439420"/>
                  </a:cubicBezTo>
                  <a:cubicBezTo>
                    <a:pt x="6334760" y="435610"/>
                    <a:pt x="6336030" y="424180"/>
                    <a:pt x="6324600" y="419100"/>
                  </a:cubicBezTo>
                  <a:cubicBezTo>
                    <a:pt x="6297930" y="407670"/>
                    <a:pt x="6193790" y="426720"/>
                    <a:pt x="6168390" y="415290"/>
                  </a:cubicBezTo>
                  <a:cubicBezTo>
                    <a:pt x="6159500" y="411480"/>
                    <a:pt x="6154420" y="405130"/>
                    <a:pt x="6151880" y="397510"/>
                  </a:cubicBezTo>
                  <a:cubicBezTo>
                    <a:pt x="6150610" y="391160"/>
                    <a:pt x="6153150" y="379730"/>
                    <a:pt x="6158230" y="374650"/>
                  </a:cubicBezTo>
                  <a:cubicBezTo>
                    <a:pt x="6162040" y="369570"/>
                    <a:pt x="6173470" y="365760"/>
                    <a:pt x="6179820" y="365760"/>
                  </a:cubicBezTo>
                  <a:cubicBezTo>
                    <a:pt x="6186170" y="367030"/>
                    <a:pt x="6196330" y="373380"/>
                    <a:pt x="6198870" y="379730"/>
                  </a:cubicBezTo>
                  <a:cubicBezTo>
                    <a:pt x="6202680" y="386080"/>
                    <a:pt x="6202680" y="397510"/>
                    <a:pt x="6198870" y="403860"/>
                  </a:cubicBezTo>
                  <a:cubicBezTo>
                    <a:pt x="6196330" y="410210"/>
                    <a:pt x="6186170" y="416560"/>
                    <a:pt x="6179820" y="416560"/>
                  </a:cubicBezTo>
                  <a:cubicBezTo>
                    <a:pt x="6170930" y="416560"/>
                    <a:pt x="6153150" y="401320"/>
                    <a:pt x="6151880" y="392430"/>
                  </a:cubicBezTo>
                  <a:cubicBezTo>
                    <a:pt x="6150610" y="384810"/>
                    <a:pt x="6158230" y="373380"/>
                    <a:pt x="6168390" y="367030"/>
                  </a:cubicBezTo>
                  <a:cubicBezTo>
                    <a:pt x="6195060" y="354330"/>
                    <a:pt x="6287770" y="364490"/>
                    <a:pt x="6330950" y="372110"/>
                  </a:cubicBezTo>
                  <a:cubicBezTo>
                    <a:pt x="6362700" y="378460"/>
                    <a:pt x="6380480" y="384810"/>
                    <a:pt x="6410960" y="400050"/>
                  </a:cubicBezTo>
                  <a:cubicBezTo>
                    <a:pt x="6459220" y="422910"/>
                    <a:pt x="6541770" y="469900"/>
                    <a:pt x="6582410" y="506730"/>
                  </a:cubicBezTo>
                  <a:cubicBezTo>
                    <a:pt x="6611620" y="533400"/>
                    <a:pt x="6635750" y="557530"/>
                    <a:pt x="6645910" y="586740"/>
                  </a:cubicBezTo>
                  <a:cubicBezTo>
                    <a:pt x="6656070" y="614680"/>
                    <a:pt x="6654800" y="640080"/>
                    <a:pt x="6648450" y="675640"/>
                  </a:cubicBezTo>
                  <a:cubicBezTo>
                    <a:pt x="6635750" y="734060"/>
                    <a:pt x="6595110" y="833120"/>
                    <a:pt x="6545580" y="900430"/>
                  </a:cubicBezTo>
                  <a:cubicBezTo>
                    <a:pt x="6490970" y="975360"/>
                    <a:pt x="6371590" y="1078230"/>
                    <a:pt x="6328410" y="1099820"/>
                  </a:cubicBezTo>
                  <a:cubicBezTo>
                    <a:pt x="6313170" y="1107440"/>
                    <a:pt x="6305550" y="1099820"/>
                    <a:pt x="6294120" y="1106170"/>
                  </a:cubicBezTo>
                  <a:cubicBezTo>
                    <a:pt x="6273800" y="1115060"/>
                    <a:pt x="6253480" y="1143000"/>
                    <a:pt x="6224270" y="1163320"/>
                  </a:cubicBezTo>
                  <a:cubicBezTo>
                    <a:pt x="6182360" y="1193800"/>
                    <a:pt x="6106160" y="1239520"/>
                    <a:pt x="6059170" y="1261110"/>
                  </a:cubicBezTo>
                  <a:cubicBezTo>
                    <a:pt x="6026150" y="1277620"/>
                    <a:pt x="5990590" y="1281430"/>
                    <a:pt x="5971540" y="1294130"/>
                  </a:cubicBezTo>
                  <a:cubicBezTo>
                    <a:pt x="5960110" y="1303020"/>
                    <a:pt x="5960110" y="1314450"/>
                    <a:pt x="5947410" y="1323340"/>
                  </a:cubicBezTo>
                  <a:cubicBezTo>
                    <a:pt x="5918200" y="1341120"/>
                    <a:pt x="5834380" y="1350010"/>
                    <a:pt x="5792470" y="1369060"/>
                  </a:cubicBezTo>
                  <a:cubicBezTo>
                    <a:pt x="5760720" y="1383030"/>
                    <a:pt x="5740400" y="1409700"/>
                    <a:pt x="5712460" y="1418590"/>
                  </a:cubicBezTo>
                  <a:cubicBezTo>
                    <a:pt x="5687060" y="1426210"/>
                    <a:pt x="5650230" y="1413510"/>
                    <a:pt x="5633720" y="1421130"/>
                  </a:cubicBezTo>
                  <a:cubicBezTo>
                    <a:pt x="5623560" y="1424940"/>
                    <a:pt x="5623560" y="1435100"/>
                    <a:pt x="5612130" y="1440180"/>
                  </a:cubicBezTo>
                  <a:cubicBezTo>
                    <a:pt x="5589270" y="1451610"/>
                    <a:pt x="5514340" y="1443990"/>
                    <a:pt x="5485130" y="1452880"/>
                  </a:cubicBezTo>
                  <a:cubicBezTo>
                    <a:pt x="5468620" y="1456690"/>
                    <a:pt x="5467350" y="1465580"/>
                    <a:pt x="5448300" y="1470660"/>
                  </a:cubicBezTo>
                  <a:cubicBezTo>
                    <a:pt x="5394960" y="1483360"/>
                    <a:pt x="5175250" y="1456690"/>
                    <a:pt x="5133340" y="1473200"/>
                  </a:cubicBezTo>
                  <a:cubicBezTo>
                    <a:pt x="5120640" y="1478280"/>
                    <a:pt x="5123180" y="1487170"/>
                    <a:pt x="5111750" y="1493520"/>
                  </a:cubicBezTo>
                  <a:cubicBezTo>
                    <a:pt x="5081270" y="1508760"/>
                    <a:pt x="4953000" y="1511300"/>
                    <a:pt x="4922520" y="1526540"/>
                  </a:cubicBezTo>
                  <a:cubicBezTo>
                    <a:pt x="4909820" y="1531620"/>
                    <a:pt x="4912360" y="1540510"/>
                    <a:pt x="4900930" y="1545590"/>
                  </a:cubicBezTo>
                  <a:cubicBezTo>
                    <a:pt x="4879340" y="1555750"/>
                    <a:pt x="4812030" y="1543050"/>
                    <a:pt x="4790440" y="1553210"/>
                  </a:cubicBezTo>
                  <a:cubicBezTo>
                    <a:pt x="4779010" y="1558290"/>
                    <a:pt x="4781550" y="1567180"/>
                    <a:pt x="4768850" y="1574800"/>
                  </a:cubicBezTo>
                  <a:cubicBezTo>
                    <a:pt x="4730750" y="1596390"/>
                    <a:pt x="4569460" y="1617980"/>
                    <a:pt x="4505960" y="1640840"/>
                  </a:cubicBezTo>
                  <a:cubicBezTo>
                    <a:pt x="4467860" y="1654810"/>
                    <a:pt x="4447540" y="1675130"/>
                    <a:pt x="4418330" y="1682750"/>
                  </a:cubicBezTo>
                  <a:cubicBezTo>
                    <a:pt x="4391660" y="1689100"/>
                    <a:pt x="4356100" y="1680210"/>
                    <a:pt x="4337050" y="1686560"/>
                  </a:cubicBezTo>
                  <a:cubicBezTo>
                    <a:pt x="4325620" y="1691640"/>
                    <a:pt x="4325620" y="1701800"/>
                    <a:pt x="4312920" y="1708150"/>
                  </a:cubicBezTo>
                  <a:cubicBezTo>
                    <a:pt x="4276090" y="1724660"/>
                    <a:pt x="4131310" y="1728470"/>
                    <a:pt x="4088130" y="1742440"/>
                  </a:cubicBezTo>
                  <a:cubicBezTo>
                    <a:pt x="4070350" y="1747520"/>
                    <a:pt x="4074160" y="1755140"/>
                    <a:pt x="4051300" y="1760220"/>
                  </a:cubicBezTo>
                  <a:cubicBezTo>
                    <a:pt x="3910330" y="1793240"/>
                    <a:pt x="2773680" y="1762760"/>
                    <a:pt x="2440940" y="1760220"/>
                  </a:cubicBezTo>
                  <a:cubicBezTo>
                    <a:pt x="2291080" y="1760220"/>
                    <a:pt x="2184400" y="1766570"/>
                    <a:pt x="2115820" y="1755140"/>
                  </a:cubicBezTo>
                  <a:cubicBezTo>
                    <a:pt x="2082800" y="1750060"/>
                    <a:pt x="2080260" y="1739900"/>
                    <a:pt x="2043430" y="1734820"/>
                  </a:cubicBezTo>
                  <a:cubicBezTo>
                    <a:pt x="1935480" y="1718310"/>
                    <a:pt x="1499870" y="1748790"/>
                    <a:pt x="1381760" y="1732280"/>
                  </a:cubicBezTo>
                  <a:cubicBezTo>
                    <a:pt x="1338580" y="1725930"/>
                    <a:pt x="1325880" y="1711960"/>
                    <a:pt x="1292860" y="1706880"/>
                  </a:cubicBezTo>
                  <a:cubicBezTo>
                    <a:pt x="1254760" y="1700530"/>
                    <a:pt x="1197610" y="1710690"/>
                    <a:pt x="1165860" y="1703070"/>
                  </a:cubicBezTo>
                  <a:cubicBezTo>
                    <a:pt x="1143000" y="1697990"/>
                    <a:pt x="1137920" y="1685290"/>
                    <a:pt x="1113790" y="1678940"/>
                  </a:cubicBezTo>
                  <a:cubicBezTo>
                    <a:pt x="1064260" y="1667510"/>
                    <a:pt x="967740" y="1691640"/>
                    <a:pt x="878840" y="1675130"/>
                  </a:cubicBezTo>
                  <a:cubicBezTo>
                    <a:pt x="754380" y="1652270"/>
                    <a:pt x="548640" y="1562100"/>
                    <a:pt x="444500" y="1513840"/>
                  </a:cubicBezTo>
                  <a:cubicBezTo>
                    <a:pt x="382270" y="1484630"/>
                    <a:pt x="345440" y="1464310"/>
                    <a:pt x="300990" y="1433830"/>
                  </a:cubicBezTo>
                  <a:cubicBezTo>
                    <a:pt x="259080" y="1405890"/>
                    <a:pt x="218440" y="1370330"/>
                    <a:pt x="184150" y="1338580"/>
                  </a:cubicBezTo>
                  <a:cubicBezTo>
                    <a:pt x="154940" y="1310640"/>
                    <a:pt x="132080" y="1291590"/>
                    <a:pt x="107950" y="1256030"/>
                  </a:cubicBezTo>
                  <a:cubicBezTo>
                    <a:pt x="73660" y="1206500"/>
                    <a:pt x="25400" y="1122680"/>
                    <a:pt x="11430" y="1057910"/>
                  </a:cubicBezTo>
                  <a:cubicBezTo>
                    <a:pt x="0" y="1002030"/>
                    <a:pt x="7620" y="944880"/>
                    <a:pt x="17780" y="895350"/>
                  </a:cubicBezTo>
                  <a:cubicBezTo>
                    <a:pt x="26670" y="852170"/>
                    <a:pt x="36830" y="815340"/>
                    <a:pt x="66040" y="775970"/>
                  </a:cubicBezTo>
                  <a:cubicBezTo>
                    <a:pt x="104140" y="722630"/>
                    <a:pt x="190500" y="664210"/>
                    <a:pt x="252730" y="621030"/>
                  </a:cubicBezTo>
                  <a:cubicBezTo>
                    <a:pt x="308610" y="581660"/>
                    <a:pt x="382270" y="535940"/>
                    <a:pt x="420370" y="521970"/>
                  </a:cubicBezTo>
                  <a:cubicBezTo>
                    <a:pt x="439420" y="514350"/>
                    <a:pt x="448310" y="519430"/>
                    <a:pt x="463550" y="513080"/>
                  </a:cubicBezTo>
                  <a:cubicBezTo>
                    <a:pt x="483870" y="505460"/>
                    <a:pt x="508000" y="476250"/>
                    <a:pt x="530860" y="469900"/>
                  </a:cubicBezTo>
                  <a:cubicBezTo>
                    <a:pt x="548640" y="463550"/>
                    <a:pt x="570230" y="472440"/>
                    <a:pt x="584200" y="466090"/>
                  </a:cubicBezTo>
                  <a:cubicBezTo>
                    <a:pt x="594360" y="462280"/>
                    <a:pt x="595630" y="449580"/>
                    <a:pt x="605790" y="444500"/>
                  </a:cubicBezTo>
                  <a:cubicBezTo>
                    <a:pt x="619760" y="438150"/>
                    <a:pt x="651510" y="444500"/>
                    <a:pt x="665480" y="435610"/>
                  </a:cubicBezTo>
                  <a:cubicBezTo>
                    <a:pt x="676910" y="430530"/>
                    <a:pt x="676910" y="419100"/>
                    <a:pt x="690880" y="408940"/>
                  </a:cubicBezTo>
                  <a:cubicBezTo>
                    <a:pt x="726440" y="384810"/>
                    <a:pt x="861060" y="353060"/>
                    <a:pt x="913130" y="327660"/>
                  </a:cubicBezTo>
                  <a:cubicBezTo>
                    <a:pt x="944880" y="312420"/>
                    <a:pt x="948690" y="298450"/>
                    <a:pt x="985520" y="281940"/>
                  </a:cubicBezTo>
                  <a:cubicBezTo>
                    <a:pt x="1080770" y="242570"/>
                    <a:pt x="1410970" y="171450"/>
                    <a:pt x="1520190" y="154940"/>
                  </a:cubicBezTo>
                  <a:cubicBezTo>
                    <a:pt x="1568450" y="147320"/>
                    <a:pt x="1588770" y="153670"/>
                    <a:pt x="1625600" y="147320"/>
                  </a:cubicBezTo>
                  <a:cubicBezTo>
                    <a:pt x="1667510" y="138430"/>
                    <a:pt x="1701800" y="111760"/>
                    <a:pt x="1756410" y="102870"/>
                  </a:cubicBezTo>
                  <a:cubicBezTo>
                    <a:pt x="1837690" y="88900"/>
                    <a:pt x="1976120" y="109220"/>
                    <a:pt x="2068830" y="97790"/>
                  </a:cubicBezTo>
                  <a:cubicBezTo>
                    <a:pt x="2145030" y="87630"/>
                    <a:pt x="2208530" y="58420"/>
                    <a:pt x="2274570" y="49530"/>
                  </a:cubicBezTo>
                  <a:cubicBezTo>
                    <a:pt x="2334260" y="40640"/>
                    <a:pt x="2409190" y="49530"/>
                    <a:pt x="2446020" y="40640"/>
                  </a:cubicBezTo>
                  <a:cubicBezTo>
                    <a:pt x="2465070" y="36830"/>
                    <a:pt x="2462530" y="29210"/>
                    <a:pt x="2485390" y="24130"/>
                  </a:cubicBezTo>
                  <a:cubicBezTo>
                    <a:pt x="2602230" y="0"/>
                    <a:pt x="3255010" y="6350"/>
                    <a:pt x="3573780" y="24130"/>
                  </a:cubicBezTo>
                  <a:cubicBezTo>
                    <a:pt x="3823970" y="39370"/>
                    <a:pt x="4043680" y="87630"/>
                    <a:pt x="4243070" y="102870"/>
                  </a:cubicBezTo>
                  <a:cubicBezTo>
                    <a:pt x="4405630" y="114300"/>
                    <a:pt x="4564380" y="105410"/>
                    <a:pt x="4683760" y="115570"/>
                  </a:cubicBezTo>
                  <a:cubicBezTo>
                    <a:pt x="4763770" y="121920"/>
                    <a:pt x="4823460" y="130810"/>
                    <a:pt x="4885690" y="143510"/>
                  </a:cubicBezTo>
                  <a:cubicBezTo>
                    <a:pt x="4941570" y="153670"/>
                    <a:pt x="4982210" y="172720"/>
                    <a:pt x="5041900" y="181610"/>
                  </a:cubicBezTo>
                  <a:cubicBezTo>
                    <a:pt x="5121910" y="194310"/>
                    <a:pt x="5219700" y="189230"/>
                    <a:pt x="5321300" y="199390"/>
                  </a:cubicBezTo>
                  <a:cubicBezTo>
                    <a:pt x="5443220" y="212090"/>
                    <a:pt x="5595620" y="236220"/>
                    <a:pt x="5725160" y="257810"/>
                  </a:cubicBezTo>
                  <a:cubicBezTo>
                    <a:pt x="5843270" y="278130"/>
                    <a:pt x="5957570" y="311150"/>
                    <a:pt x="6065520" y="325120"/>
                  </a:cubicBezTo>
                  <a:cubicBezTo>
                    <a:pt x="6162040" y="336550"/>
                    <a:pt x="6304280" y="320040"/>
                    <a:pt x="6341110" y="340360"/>
                  </a:cubicBezTo>
                  <a:cubicBezTo>
                    <a:pt x="6353810" y="347980"/>
                    <a:pt x="6361430" y="359410"/>
                    <a:pt x="6360160" y="368300"/>
                  </a:cubicBezTo>
                  <a:cubicBezTo>
                    <a:pt x="6358890" y="375920"/>
                    <a:pt x="6334760" y="389890"/>
                    <a:pt x="6334760" y="389890"/>
                  </a:cubicBezTo>
                </a:path>
              </a:pathLst>
            </a:custGeom>
            <a:solidFill>
              <a:srgbClr val="E7191F"/>
            </a:solidFill>
            <a:ln cap="sq">
              <a:noFill/>
              <a:prstDash val="solid"/>
              <a:miter/>
            </a:ln>
          </p:spPr>
        </p:sp>
      </p:grpSp>
      <p:grpSp>
        <p:nvGrpSpPr>
          <p:cNvPr name="Group 6" id="6"/>
          <p:cNvGrpSpPr/>
          <p:nvPr/>
        </p:nvGrpSpPr>
        <p:grpSpPr>
          <a:xfrm rot="0">
            <a:off x="14542770" y="1286827"/>
            <a:ext cx="2525078" cy="1082992"/>
            <a:chOff x="0" y="0"/>
            <a:chExt cx="3366770" cy="1443990"/>
          </a:xfrm>
        </p:grpSpPr>
        <p:sp>
          <p:nvSpPr>
            <p:cNvPr name="Freeform 7" id="7"/>
            <p:cNvSpPr/>
            <p:nvPr/>
          </p:nvSpPr>
          <p:spPr>
            <a:xfrm flipH="false" flipV="false" rot="0">
              <a:off x="45720" y="33020"/>
              <a:ext cx="3272790" cy="1375410"/>
            </a:xfrm>
            <a:custGeom>
              <a:avLst/>
              <a:gdLst/>
              <a:ahLst/>
              <a:cxnLst/>
              <a:rect r="r" b="b" t="t" l="l"/>
              <a:pathLst>
                <a:path h="1375410" w="3272790">
                  <a:moveTo>
                    <a:pt x="2219960" y="68580"/>
                  </a:moveTo>
                  <a:cubicBezTo>
                    <a:pt x="1703070" y="129540"/>
                    <a:pt x="1617980" y="157480"/>
                    <a:pt x="1532890" y="166370"/>
                  </a:cubicBezTo>
                  <a:cubicBezTo>
                    <a:pt x="1461770" y="173990"/>
                    <a:pt x="1381760" y="165100"/>
                    <a:pt x="1329690" y="173990"/>
                  </a:cubicBezTo>
                  <a:cubicBezTo>
                    <a:pt x="1296670" y="179070"/>
                    <a:pt x="1289050" y="190500"/>
                    <a:pt x="1252220" y="195580"/>
                  </a:cubicBezTo>
                  <a:cubicBezTo>
                    <a:pt x="1163320" y="208280"/>
                    <a:pt x="886460" y="177800"/>
                    <a:pt x="788670" y="199390"/>
                  </a:cubicBezTo>
                  <a:cubicBezTo>
                    <a:pt x="740410" y="210820"/>
                    <a:pt x="716280" y="238760"/>
                    <a:pt x="685800" y="246380"/>
                  </a:cubicBezTo>
                  <a:cubicBezTo>
                    <a:pt x="665480" y="251460"/>
                    <a:pt x="655320" y="246380"/>
                    <a:pt x="631190" y="251460"/>
                  </a:cubicBezTo>
                  <a:cubicBezTo>
                    <a:pt x="579120" y="262890"/>
                    <a:pt x="459740" y="299720"/>
                    <a:pt x="394970" y="328930"/>
                  </a:cubicBezTo>
                  <a:cubicBezTo>
                    <a:pt x="345440" y="351790"/>
                    <a:pt x="306070" y="375920"/>
                    <a:pt x="270510" y="401320"/>
                  </a:cubicBezTo>
                  <a:cubicBezTo>
                    <a:pt x="241300" y="421640"/>
                    <a:pt x="214630" y="444500"/>
                    <a:pt x="196850" y="466090"/>
                  </a:cubicBezTo>
                  <a:cubicBezTo>
                    <a:pt x="184150" y="482600"/>
                    <a:pt x="179070" y="504190"/>
                    <a:pt x="167640" y="514350"/>
                  </a:cubicBezTo>
                  <a:cubicBezTo>
                    <a:pt x="160020" y="521970"/>
                    <a:pt x="148590" y="518160"/>
                    <a:pt x="140970" y="527050"/>
                  </a:cubicBezTo>
                  <a:cubicBezTo>
                    <a:pt x="124460" y="546100"/>
                    <a:pt x="121920" y="619760"/>
                    <a:pt x="107950" y="657860"/>
                  </a:cubicBezTo>
                  <a:cubicBezTo>
                    <a:pt x="95250" y="690880"/>
                    <a:pt x="73660" y="713740"/>
                    <a:pt x="64770" y="744220"/>
                  </a:cubicBezTo>
                  <a:cubicBezTo>
                    <a:pt x="55880" y="774700"/>
                    <a:pt x="52070" y="803910"/>
                    <a:pt x="54610" y="840740"/>
                  </a:cubicBezTo>
                  <a:cubicBezTo>
                    <a:pt x="58420" y="896620"/>
                    <a:pt x="81280" y="1014730"/>
                    <a:pt x="102870" y="1042670"/>
                  </a:cubicBezTo>
                  <a:cubicBezTo>
                    <a:pt x="110490" y="1054100"/>
                    <a:pt x="118110" y="1049020"/>
                    <a:pt x="128270" y="1059180"/>
                  </a:cubicBezTo>
                  <a:cubicBezTo>
                    <a:pt x="156210" y="1085850"/>
                    <a:pt x="217170" y="1228090"/>
                    <a:pt x="252730" y="1249680"/>
                  </a:cubicBezTo>
                  <a:cubicBezTo>
                    <a:pt x="269240" y="1259840"/>
                    <a:pt x="281940" y="1248410"/>
                    <a:pt x="297180" y="1254760"/>
                  </a:cubicBezTo>
                  <a:cubicBezTo>
                    <a:pt x="318770" y="1262380"/>
                    <a:pt x="346710" y="1291590"/>
                    <a:pt x="368300" y="1300480"/>
                  </a:cubicBezTo>
                  <a:cubicBezTo>
                    <a:pt x="383540" y="1305560"/>
                    <a:pt x="386080" y="1305560"/>
                    <a:pt x="408940" y="1306830"/>
                  </a:cubicBezTo>
                  <a:cubicBezTo>
                    <a:pt x="501650" y="1314450"/>
                    <a:pt x="1012190" y="1322070"/>
                    <a:pt x="1156970" y="1309370"/>
                  </a:cubicBezTo>
                  <a:cubicBezTo>
                    <a:pt x="1217930" y="1303020"/>
                    <a:pt x="1233170" y="1290320"/>
                    <a:pt x="1285240" y="1285240"/>
                  </a:cubicBezTo>
                  <a:cubicBezTo>
                    <a:pt x="1365250" y="1276350"/>
                    <a:pt x="1493520" y="1296670"/>
                    <a:pt x="1590040" y="1282700"/>
                  </a:cubicBezTo>
                  <a:cubicBezTo>
                    <a:pt x="1680210" y="1270000"/>
                    <a:pt x="1757680" y="1226820"/>
                    <a:pt x="1847850" y="1209040"/>
                  </a:cubicBezTo>
                  <a:cubicBezTo>
                    <a:pt x="1941830" y="1191260"/>
                    <a:pt x="2059940" y="1195070"/>
                    <a:pt x="2142490" y="1177290"/>
                  </a:cubicBezTo>
                  <a:cubicBezTo>
                    <a:pt x="2202180" y="1165860"/>
                    <a:pt x="2240280" y="1143000"/>
                    <a:pt x="2296160" y="1130300"/>
                  </a:cubicBezTo>
                  <a:cubicBezTo>
                    <a:pt x="2358390" y="1116330"/>
                    <a:pt x="2439670" y="1113790"/>
                    <a:pt x="2500630" y="1099820"/>
                  </a:cubicBezTo>
                  <a:cubicBezTo>
                    <a:pt x="2550160" y="1087120"/>
                    <a:pt x="2585720" y="1064260"/>
                    <a:pt x="2633980" y="1051560"/>
                  </a:cubicBezTo>
                  <a:cubicBezTo>
                    <a:pt x="2689860" y="1037590"/>
                    <a:pt x="2762250" y="1036320"/>
                    <a:pt x="2815590" y="1021080"/>
                  </a:cubicBezTo>
                  <a:cubicBezTo>
                    <a:pt x="2858770" y="1008380"/>
                    <a:pt x="2887980" y="988060"/>
                    <a:pt x="2931160" y="972820"/>
                  </a:cubicBezTo>
                  <a:cubicBezTo>
                    <a:pt x="2984500" y="955040"/>
                    <a:pt x="3082290" y="947420"/>
                    <a:pt x="3111500" y="924560"/>
                  </a:cubicBezTo>
                  <a:cubicBezTo>
                    <a:pt x="3125470" y="913130"/>
                    <a:pt x="3122930" y="895350"/>
                    <a:pt x="3133090" y="886460"/>
                  </a:cubicBezTo>
                  <a:cubicBezTo>
                    <a:pt x="3140710" y="878840"/>
                    <a:pt x="3153410" y="882650"/>
                    <a:pt x="3161030" y="872490"/>
                  </a:cubicBezTo>
                  <a:cubicBezTo>
                    <a:pt x="3178810" y="852170"/>
                    <a:pt x="3180080" y="764540"/>
                    <a:pt x="3194050" y="739140"/>
                  </a:cubicBezTo>
                  <a:cubicBezTo>
                    <a:pt x="3200400" y="727710"/>
                    <a:pt x="3210560" y="728980"/>
                    <a:pt x="3215640" y="718820"/>
                  </a:cubicBezTo>
                  <a:cubicBezTo>
                    <a:pt x="3224530" y="698500"/>
                    <a:pt x="3221990" y="646430"/>
                    <a:pt x="3218180" y="615950"/>
                  </a:cubicBezTo>
                  <a:cubicBezTo>
                    <a:pt x="3215640" y="590550"/>
                    <a:pt x="3213100" y="566420"/>
                    <a:pt x="3200400" y="547370"/>
                  </a:cubicBezTo>
                  <a:cubicBezTo>
                    <a:pt x="3187700" y="527050"/>
                    <a:pt x="3155950" y="518160"/>
                    <a:pt x="3139440" y="500380"/>
                  </a:cubicBezTo>
                  <a:cubicBezTo>
                    <a:pt x="3122930" y="482600"/>
                    <a:pt x="3119120" y="457200"/>
                    <a:pt x="3098800" y="440690"/>
                  </a:cubicBezTo>
                  <a:cubicBezTo>
                    <a:pt x="3068320" y="415290"/>
                    <a:pt x="2995930" y="405130"/>
                    <a:pt x="2964180" y="383540"/>
                  </a:cubicBezTo>
                  <a:cubicBezTo>
                    <a:pt x="2942590" y="368300"/>
                    <a:pt x="2937510" y="345440"/>
                    <a:pt x="2918460" y="336550"/>
                  </a:cubicBezTo>
                  <a:cubicBezTo>
                    <a:pt x="2895600" y="326390"/>
                    <a:pt x="2852420" y="337820"/>
                    <a:pt x="2834640" y="328930"/>
                  </a:cubicBezTo>
                  <a:cubicBezTo>
                    <a:pt x="2824480" y="325120"/>
                    <a:pt x="2823210" y="313690"/>
                    <a:pt x="2813050" y="308610"/>
                  </a:cubicBezTo>
                  <a:cubicBezTo>
                    <a:pt x="2799080" y="302260"/>
                    <a:pt x="2772410" y="309880"/>
                    <a:pt x="2753360" y="302260"/>
                  </a:cubicBezTo>
                  <a:cubicBezTo>
                    <a:pt x="2731770" y="294640"/>
                    <a:pt x="2719070" y="270510"/>
                    <a:pt x="2693670" y="261620"/>
                  </a:cubicBezTo>
                  <a:cubicBezTo>
                    <a:pt x="2655570" y="247650"/>
                    <a:pt x="2570480" y="260350"/>
                    <a:pt x="2543810" y="248920"/>
                  </a:cubicBezTo>
                  <a:cubicBezTo>
                    <a:pt x="2532380" y="243840"/>
                    <a:pt x="2533650" y="233680"/>
                    <a:pt x="2522220" y="229870"/>
                  </a:cubicBezTo>
                  <a:cubicBezTo>
                    <a:pt x="2504440" y="220980"/>
                    <a:pt x="2468880" y="234950"/>
                    <a:pt x="2437130" y="222250"/>
                  </a:cubicBezTo>
                  <a:cubicBezTo>
                    <a:pt x="2391410" y="204470"/>
                    <a:pt x="2338070" y="118110"/>
                    <a:pt x="2282190" y="96520"/>
                  </a:cubicBezTo>
                  <a:cubicBezTo>
                    <a:pt x="2231390" y="77470"/>
                    <a:pt x="2142490" y="104140"/>
                    <a:pt x="2122170" y="90170"/>
                  </a:cubicBezTo>
                  <a:cubicBezTo>
                    <a:pt x="2113280" y="83820"/>
                    <a:pt x="2112010" y="74930"/>
                    <a:pt x="2112010" y="68580"/>
                  </a:cubicBezTo>
                  <a:cubicBezTo>
                    <a:pt x="2112010" y="60960"/>
                    <a:pt x="2118360" y="50800"/>
                    <a:pt x="2124710" y="48260"/>
                  </a:cubicBezTo>
                  <a:cubicBezTo>
                    <a:pt x="2129790" y="44450"/>
                    <a:pt x="2141220" y="43180"/>
                    <a:pt x="2147570" y="46990"/>
                  </a:cubicBezTo>
                  <a:cubicBezTo>
                    <a:pt x="2153920" y="49530"/>
                    <a:pt x="2162810" y="58420"/>
                    <a:pt x="2162810" y="66040"/>
                  </a:cubicBezTo>
                  <a:cubicBezTo>
                    <a:pt x="2162810" y="73660"/>
                    <a:pt x="2148840" y="92710"/>
                    <a:pt x="2139950" y="95250"/>
                  </a:cubicBezTo>
                  <a:cubicBezTo>
                    <a:pt x="2132330" y="96520"/>
                    <a:pt x="2115820" y="86360"/>
                    <a:pt x="2113280" y="78740"/>
                  </a:cubicBezTo>
                  <a:cubicBezTo>
                    <a:pt x="2110740" y="69850"/>
                    <a:pt x="2117090" y="52070"/>
                    <a:pt x="2129790" y="45720"/>
                  </a:cubicBezTo>
                  <a:cubicBezTo>
                    <a:pt x="2153920" y="30480"/>
                    <a:pt x="2242820" y="33020"/>
                    <a:pt x="2292350" y="52070"/>
                  </a:cubicBezTo>
                  <a:cubicBezTo>
                    <a:pt x="2343150" y="71120"/>
                    <a:pt x="2378710" y="134620"/>
                    <a:pt x="2428240" y="160020"/>
                  </a:cubicBezTo>
                  <a:cubicBezTo>
                    <a:pt x="2475230" y="184150"/>
                    <a:pt x="2532380" y="194310"/>
                    <a:pt x="2578100" y="201930"/>
                  </a:cubicBezTo>
                  <a:cubicBezTo>
                    <a:pt x="2618740" y="209550"/>
                    <a:pt x="2655570" y="199390"/>
                    <a:pt x="2689860" y="209550"/>
                  </a:cubicBezTo>
                  <a:cubicBezTo>
                    <a:pt x="2725420" y="218440"/>
                    <a:pt x="2754630" y="243840"/>
                    <a:pt x="2790190" y="257810"/>
                  </a:cubicBezTo>
                  <a:cubicBezTo>
                    <a:pt x="2827020" y="270510"/>
                    <a:pt x="2862580" y="270510"/>
                    <a:pt x="2905760" y="287020"/>
                  </a:cubicBezTo>
                  <a:cubicBezTo>
                    <a:pt x="2965450" y="311150"/>
                    <a:pt x="3051810" y="349250"/>
                    <a:pt x="3110230" y="394970"/>
                  </a:cubicBezTo>
                  <a:cubicBezTo>
                    <a:pt x="3166110" y="438150"/>
                    <a:pt x="3227070" y="515620"/>
                    <a:pt x="3251200" y="551180"/>
                  </a:cubicBezTo>
                  <a:cubicBezTo>
                    <a:pt x="3261360" y="566420"/>
                    <a:pt x="3265170" y="574040"/>
                    <a:pt x="3268980" y="588010"/>
                  </a:cubicBezTo>
                  <a:cubicBezTo>
                    <a:pt x="3272790" y="604520"/>
                    <a:pt x="3270250" y="622300"/>
                    <a:pt x="3268980" y="642620"/>
                  </a:cubicBezTo>
                  <a:cubicBezTo>
                    <a:pt x="3267710" y="666750"/>
                    <a:pt x="3268980" y="693420"/>
                    <a:pt x="3262630" y="725170"/>
                  </a:cubicBezTo>
                  <a:cubicBezTo>
                    <a:pt x="3253740" y="769620"/>
                    <a:pt x="3235960" y="840740"/>
                    <a:pt x="3206750" y="885190"/>
                  </a:cubicBezTo>
                  <a:cubicBezTo>
                    <a:pt x="3180080" y="927100"/>
                    <a:pt x="3135630" y="971550"/>
                    <a:pt x="3102610" y="986790"/>
                  </a:cubicBezTo>
                  <a:cubicBezTo>
                    <a:pt x="3082290" y="996950"/>
                    <a:pt x="3056890" y="986790"/>
                    <a:pt x="3042920" y="993140"/>
                  </a:cubicBezTo>
                  <a:cubicBezTo>
                    <a:pt x="3034030" y="998220"/>
                    <a:pt x="3032760" y="1008380"/>
                    <a:pt x="3022600" y="1013460"/>
                  </a:cubicBezTo>
                  <a:cubicBezTo>
                    <a:pt x="3004820" y="1021080"/>
                    <a:pt x="2955290" y="1012190"/>
                    <a:pt x="2937510" y="1019810"/>
                  </a:cubicBezTo>
                  <a:cubicBezTo>
                    <a:pt x="2927350" y="1024890"/>
                    <a:pt x="2927350" y="1035050"/>
                    <a:pt x="2915920" y="1042670"/>
                  </a:cubicBezTo>
                  <a:cubicBezTo>
                    <a:pt x="2896870" y="1054100"/>
                    <a:pt x="2858770" y="1062990"/>
                    <a:pt x="2820670" y="1071880"/>
                  </a:cubicBezTo>
                  <a:cubicBezTo>
                    <a:pt x="2766060" y="1084580"/>
                    <a:pt x="2673350" y="1092200"/>
                    <a:pt x="2616200" y="1107440"/>
                  </a:cubicBezTo>
                  <a:cubicBezTo>
                    <a:pt x="2573020" y="1118870"/>
                    <a:pt x="2547620" y="1137920"/>
                    <a:pt x="2503170" y="1149350"/>
                  </a:cubicBezTo>
                  <a:cubicBezTo>
                    <a:pt x="2443480" y="1164590"/>
                    <a:pt x="2352040" y="1168400"/>
                    <a:pt x="2288540" y="1183640"/>
                  </a:cubicBezTo>
                  <a:cubicBezTo>
                    <a:pt x="2235200" y="1196340"/>
                    <a:pt x="2203450" y="1215390"/>
                    <a:pt x="2145030" y="1228090"/>
                  </a:cubicBezTo>
                  <a:cubicBezTo>
                    <a:pt x="2063750" y="1244600"/>
                    <a:pt x="1932940" y="1243330"/>
                    <a:pt x="1840230" y="1262380"/>
                  </a:cubicBezTo>
                  <a:cubicBezTo>
                    <a:pt x="1758950" y="1280160"/>
                    <a:pt x="1703070" y="1319530"/>
                    <a:pt x="1619250" y="1333500"/>
                  </a:cubicBezTo>
                  <a:cubicBezTo>
                    <a:pt x="1511300" y="1350010"/>
                    <a:pt x="1327150" y="1327150"/>
                    <a:pt x="1245870" y="1337310"/>
                  </a:cubicBezTo>
                  <a:cubicBezTo>
                    <a:pt x="1206500" y="1342390"/>
                    <a:pt x="1201420" y="1353820"/>
                    <a:pt x="1158240" y="1360170"/>
                  </a:cubicBezTo>
                  <a:cubicBezTo>
                    <a:pt x="1033780" y="1375410"/>
                    <a:pt x="537210" y="1363980"/>
                    <a:pt x="430530" y="1358900"/>
                  </a:cubicBezTo>
                  <a:cubicBezTo>
                    <a:pt x="400050" y="1357630"/>
                    <a:pt x="392430" y="1360170"/>
                    <a:pt x="372110" y="1352550"/>
                  </a:cubicBezTo>
                  <a:cubicBezTo>
                    <a:pt x="344170" y="1343660"/>
                    <a:pt x="308610" y="1310640"/>
                    <a:pt x="284480" y="1301750"/>
                  </a:cubicBezTo>
                  <a:cubicBezTo>
                    <a:pt x="266700" y="1295400"/>
                    <a:pt x="255270" y="1304290"/>
                    <a:pt x="240030" y="1295400"/>
                  </a:cubicBezTo>
                  <a:cubicBezTo>
                    <a:pt x="212090" y="1281430"/>
                    <a:pt x="177800" y="1230630"/>
                    <a:pt x="148590" y="1193800"/>
                  </a:cubicBezTo>
                  <a:cubicBezTo>
                    <a:pt x="116840" y="1151890"/>
                    <a:pt x="80010" y="1108710"/>
                    <a:pt x="57150" y="1057910"/>
                  </a:cubicBezTo>
                  <a:cubicBezTo>
                    <a:pt x="30480" y="1002030"/>
                    <a:pt x="10160" y="924560"/>
                    <a:pt x="5080" y="868680"/>
                  </a:cubicBezTo>
                  <a:cubicBezTo>
                    <a:pt x="0" y="825500"/>
                    <a:pt x="1270" y="789940"/>
                    <a:pt x="10160" y="753110"/>
                  </a:cubicBezTo>
                  <a:cubicBezTo>
                    <a:pt x="20320" y="715010"/>
                    <a:pt x="50800" y="678180"/>
                    <a:pt x="62230" y="643890"/>
                  </a:cubicBezTo>
                  <a:cubicBezTo>
                    <a:pt x="69850" y="614680"/>
                    <a:pt x="63500" y="590550"/>
                    <a:pt x="74930" y="561340"/>
                  </a:cubicBezTo>
                  <a:cubicBezTo>
                    <a:pt x="90170" y="520700"/>
                    <a:pt x="121920" y="469900"/>
                    <a:pt x="161290" y="429260"/>
                  </a:cubicBezTo>
                  <a:cubicBezTo>
                    <a:pt x="209550" y="381000"/>
                    <a:pt x="285750" y="334010"/>
                    <a:pt x="351790" y="299720"/>
                  </a:cubicBezTo>
                  <a:cubicBezTo>
                    <a:pt x="414020" y="266700"/>
                    <a:pt x="485140" y="245110"/>
                    <a:pt x="546100" y="227330"/>
                  </a:cubicBezTo>
                  <a:cubicBezTo>
                    <a:pt x="595630" y="212090"/>
                    <a:pt x="642620" y="209550"/>
                    <a:pt x="684530" y="195580"/>
                  </a:cubicBezTo>
                  <a:cubicBezTo>
                    <a:pt x="721360" y="182880"/>
                    <a:pt x="737870" y="160020"/>
                    <a:pt x="786130" y="149860"/>
                  </a:cubicBezTo>
                  <a:cubicBezTo>
                    <a:pt x="882650" y="128270"/>
                    <a:pt x="1154430" y="157480"/>
                    <a:pt x="1244600" y="144780"/>
                  </a:cubicBezTo>
                  <a:cubicBezTo>
                    <a:pt x="1283970" y="139700"/>
                    <a:pt x="1294130" y="128270"/>
                    <a:pt x="1327150" y="123190"/>
                  </a:cubicBezTo>
                  <a:cubicBezTo>
                    <a:pt x="1379220" y="115570"/>
                    <a:pt x="1455420" y="124460"/>
                    <a:pt x="1526540" y="115570"/>
                  </a:cubicBezTo>
                  <a:cubicBezTo>
                    <a:pt x="1610360" y="106680"/>
                    <a:pt x="1699260" y="78740"/>
                    <a:pt x="1799590" y="63500"/>
                  </a:cubicBezTo>
                  <a:cubicBezTo>
                    <a:pt x="1922780" y="45720"/>
                    <a:pt x="2156460" y="0"/>
                    <a:pt x="2213610" y="17780"/>
                  </a:cubicBezTo>
                  <a:cubicBezTo>
                    <a:pt x="2230120" y="22860"/>
                    <a:pt x="2241550" y="34290"/>
                    <a:pt x="2241550" y="43180"/>
                  </a:cubicBezTo>
                  <a:cubicBezTo>
                    <a:pt x="2242820" y="50800"/>
                    <a:pt x="2219960" y="68580"/>
                    <a:pt x="2219960" y="68580"/>
                  </a:cubicBezTo>
                </a:path>
              </a:pathLst>
            </a:custGeom>
            <a:solidFill>
              <a:srgbClr val="E7191F"/>
            </a:solidFill>
            <a:ln cap="sq">
              <a:noFill/>
              <a:prstDash val="solid"/>
              <a:miter/>
            </a:ln>
          </p:spPr>
        </p:sp>
      </p:grpSp>
      <p:grpSp>
        <p:nvGrpSpPr>
          <p:cNvPr name="Group 8" id="8"/>
          <p:cNvGrpSpPr/>
          <p:nvPr/>
        </p:nvGrpSpPr>
        <p:grpSpPr>
          <a:xfrm rot="0">
            <a:off x="12782550" y="1325880"/>
            <a:ext cx="1870710" cy="924877"/>
            <a:chOff x="0" y="0"/>
            <a:chExt cx="2494280" cy="1233170"/>
          </a:xfrm>
        </p:grpSpPr>
        <p:sp>
          <p:nvSpPr>
            <p:cNvPr name="Freeform 9" id="9"/>
            <p:cNvSpPr/>
            <p:nvPr/>
          </p:nvSpPr>
          <p:spPr>
            <a:xfrm flipH="false" flipV="false" rot="0">
              <a:off x="48260" y="43180"/>
              <a:ext cx="2438400" cy="1150620"/>
            </a:xfrm>
            <a:custGeom>
              <a:avLst/>
              <a:gdLst/>
              <a:ahLst/>
              <a:cxnLst/>
              <a:rect r="r" b="b" t="t" l="l"/>
              <a:pathLst>
                <a:path h="1150620" w="2438400">
                  <a:moveTo>
                    <a:pt x="2189480" y="58420"/>
                  </a:moveTo>
                  <a:cubicBezTo>
                    <a:pt x="2011680" y="66040"/>
                    <a:pt x="1833880" y="91440"/>
                    <a:pt x="1697990" y="119380"/>
                  </a:cubicBezTo>
                  <a:cubicBezTo>
                    <a:pt x="1554480" y="149860"/>
                    <a:pt x="1417320" y="214630"/>
                    <a:pt x="1257300" y="236220"/>
                  </a:cubicBezTo>
                  <a:cubicBezTo>
                    <a:pt x="1073150" y="261620"/>
                    <a:pt x="779780" y="219710"/>
                    <a:pt x="656590" y="242570"/>
                  </a:cubicBezTo>
                  <a:cubicBezTo>
                    <a:pt x="599440" y="254000"/>
                    <a:pt x="582930" y="275590"/>
                    <a:pt x="535940" y="289560"/>
                  </a:cubicBezTo>
                  <a:cubicBezTo>
                    <a:pt x="473710" y="309880"/>
                    <a:pt x="384810" y="317500"/>
                    <a:pt x="317500" y="342900"/>
                  </a:cubicBezTo>
                  <a:cubicBezTo>
                    <a:pt x="252730" y="368300"/>
                    <a:pt x="180340" y="405130"/>
                    <a:pt x="137160" y="441960"/>
                  </a:cubicBezTo>
                  <a:cubicBezTo>
                    <a:pt x="104140" y="469900"/>
                    <a:pt x="80010" y="496570"/>
                    <a:pt x="66040" y="532130"/>
                  </a:cubicBezTo>
                  <a:cubicBezTo>
                    <a:pt x="49530" y="571500"/>
                    <a:pt x="44450" y="635000"/>
                    <a:pt x="53340" y="673100"/>
                  </a:cubicBezTo>
                  <a:cubicBezTo>
                    <a:pt x="60960" y="702310"/>
                    <a:pt x="74930" y="721360"/>
                    <a:pt x="97790" y="746760"/>
                  </a:cubicBezTo>
                  <a:cubicBezTo>
                    <a:pt x="132080" y="784860"/>
                    <a:pt x="200660" y="833120"/>
                    <a:pt x="260350" y="867410"/>
                  </a:cubicBezTo>
                  <a:cubicBezTo>
                    <a:pt x="323850" y="904240"/>
                    <a:pt x="434340" y="935990"/>
                    <a:pt x="466090" y="958850"/>
                  </a:cubicBezTo>
                  <a:cubicBezTo>
                    <a:pt x="477520" y="966470"/>
                    <a:pt x="473710" y="972820"/>
                    <a:pt x="486410" y="980440"/>
                  </a:cubicBezTo>
                  <a:cubicBezTo>
                    <a:pt x="530860" y="1007110"/>
                    <a:pt x="709930" y="1061720"/>
                    <a:pt x="838200" y="1080770"/>
                  </a:cubicBezTo>
                  <a:cubicBezTo>
                    <a:pt x="986790" y="1102360"/>
                    <a:pt x="1226820" y="1109980"/>
                    <a:pt x="1325880" y="1088390"/>
                  </a:cubicBezTo>
                  <a:cubicBezTo>
                    <a:pt x="1372870" y="1078230"/>
                    <a:pt x="1393190" y="1051560"/>
                    <a:pt x="1424940" y="1042670"/>
                  </a:cubicBezTo>
                  <a:cubicBezTo>
                    <a:pt x="1454150" y="1035050"/>
                    <a:pt x="1482090" y="1041400"/>
                    <a:pt x="1508760" y="1036320"/>
                  </a:cubicBezTo>
                  <a:cubicBezTo>
                    <a:pt x="1535430" y="1031240"/>
                    <a:pt x="1553210" y="1023620"/>
                    <a:pt x="1587500" y="1012190"/>
                  </a:cubicBezTo>
                  <a:cubicBezTo>
                    <a:pt x="1648460" y="990600"/>
                    <a:pt x="1802130" y="941070"/>
                    <a:pt x="1845310" y="914400"/>
                  </a:cubicBezTo>
                  <a:cubicBezTo>
                    <a:pt x="1861820" y="904240"/>
                    <a:pt x="1860550" y="894080"/>
                    <a:pt x="1875790" y="885190"/>
                  </a:cubicBezTo>
                  <a:cubicBezTo>
                    <a:pt x="1902460" y="869950"/>
                    <a:pt x="1969770" y="863600"/>
                    <a:pt x="2001520" y="848360"/>
                  </a:cubicBezTo>
                  <a:cubicBezTo>
                    <a:pt x="2025650" y="836930"/>
                    <a:pt x="2038350" y="814070"/>
                    <a:pt x="2057400" y="807720"/>
                  </a:cubicBezTo>
                  <a:cubicBezTo>
                    <a:pt x="2071370" y="801370"/>
                    <a:pt x="2082800" y="811530"/>
                    <a:pt x="2100580" y="803910"/>
                  </a:cubicBezTo>
                  <a:cubicBezTo>
                    <a:pt x="2139950" y="786130"/>
                    <a:pt x="2239010" y="688340"/>
                    <a:pt x="2266950" y="652780"/>
                  </a:cubicBezTo>
                  <a:cubicBezTo>
                    <a:pt x="2279650" y="636270"/>
                    <a:pt x="2278380" y="624840"/>
                    <a:pt x="2288540" y="613410"/>
                  </a:cubicBezTo>
                  <a:cubicBezTo>
                    <a:pt x="2302510" y="598170"/>
                    <a:pt x="2331720" y="599440"/>
                    <a:pt x="2345690" y="572770"/>
                  </a:cubicBezTo>
                  <a:cubicBezTo>
                    <a:pt x="2377440" y="511810"/>
                    <a:pt x="2359660" y="250190"/>
                    <a:pt x="2348230" y="185420"/>
                  </a:cubicBezTo>
                  <a:cubicBezTo>
                    <a:pt x="2344420" y="162560"/>
                    <a:pt x="2341880" y="154940"/>
                    <a:pt x="2331720" y="139700"/>
                  </a:cubicBezTo>
                  <a:cubicBezTo>
                    <a:pt x="2320290" y="121920"/>
                    <a:pt x="2305050" y="99060"/>
                    <a:pt x="2279650" y="87630"/>
                  </a:cubicBezTo>
                  <a:cubicBezTo>
                    <a:pt x="2240280" y="71120"/>
                    <a:pt x="2139950" y="87630"/>
                    <a:pt x="2103120" y="85090"/>
                  </a:cubicBezTo>
                  <a:cubicBezTo>
                    <a:pt x="2086610" y="83820"/>
                    <a:pt x="2077720" y="85090"/>
                    <a:pt x="2068830" y="81280"/>
                  </a:cubicBezTo>
                  <a:cubicBezTo>
                    <a:pt x="2059940" y="77470"/>
                    <a:pt x="2058670" y="66040"/>
                    <a:pt x="2047240" y="60960"/>
                  </a:cubicBezTo>
                  <a:cubicBezTo>
                    <a:pt x="2026920" y="53340"/>
                    <a:pt x="1962150" y="69850"/>
                    <a:pt x="1943100" y="57150"/>
                  </a:cubicBezTo>
                  <a:cubicBezTo>
                    <a:pt x="1932940" y="49530"/>
                    <a:pt x="1925320" y="31750"/>
                    <a:pt x="1929130" y="24130"/>
                  </a:cubicBezTo>
                  <a:cubicBezTo>
                    <a:pt x="1931670" y="16510"/>
                    <a:pt x="1946910" y="7620"/>
                    <a:pt x="1955800" y="8890"/>
                  </a:cubicBezTo>
                  <a:cubicBezTo>
                    <a:pt x="1962150" y="8890"/>
                    <a:pt x="1972310" y="15240"/>
                    <a:pt x="1974850" y="21590"/>
                  </a:cubicBezTo>
                  <a:cubicBezTo>
                    <a:pt x="1977390" y="29210"/>
                    <a:pt x="1974850" y="46990"/>
                    <a:pt x="1968500" y="52070"/>
                  </a:cubicBezTo>
                  <a:cubicBezTo>
                    <a:pt x="1963420" y="58420"/>
                    <a:pt x="1945640" y="58420"/>
                    <a:pt x="1938020" y="54610"/>
                  </a:cubicBezTo>
                  <a:cubicBezTo>
                    <a:pt x="1931670" y="52070"/>
                    <a:pt x="1926590" y="41910"/>
                    <a:pt x="1926590" y="34290"/>
                  </a:cubicBezTo>
                  <a:cubicBezTo>
                    <a:pt x="1926590" y="26670"/>
                    <a:pt x="1935480" y="13970"/>
                    <a:pt x="1944370" y="8890"/>
                  </a:cubicBezTo>
                  <a:cubicBezTo>
                    <a:pt x="1957070" y="2540"/>
                    <a:pt x="1977390" y="6350"/>
                    <a:pt x="1997710" y="8890"/>
                  </a:cubicBezTo>
                  <a:cubicBezTo>
                    <a:pt x="2026920" y="12700"/>
                    <a:pt x="2061210" y="27940"/>
                    <a:pt x="2103120" y="34290"/>
                  </a:cubicBezTo>
                  <a:cubicBezTo>
                    <a:pt x="2161540" y="43180"/>
                    <a:pt x="2269490" y="17780"/>
                    <a:pt x="2319020" y="45720"/>
                  </a:cubicBezTo>
                  <a:cubicBezTo>
                    <a:pt x="2358390" y="66040"/>
                    <a:pt x="2378710" y="99060"/>
                    <a:pt x="2395220" y="149860"/>
                  </a:cubicBezTo>
                  <a:cubicBezTo>
                    <a:pt x="2424430" y="242570"/>
                    <a:pt x="2438400" y="472440"/>
                    <a:pt x="2391410" y="584200"/>
                  </a:cubicBezTo>
                  <a:cubicBezTo>
                    <a:pt x="2352040" y="678180"/>
                    <a:pt x="2230120" y="750570"/>
                    <a:pt x="2178050" y="796290"/>
                  </a:cubicBezTo>
                  <a:cubicBezTo>
                    <a:pt x="2151380" y="821690"/>
                    <a:pt x="2134870" y="840740"/>
                    <a:pt x="2112010" y="850900"/>
                  </a:cubicBezTo>
                  <a:cubicBezTo>
                    <a:pt x="2095500" y="858520"/>
                    <a:pt x="2075180" y="850900"/>
                    <a:pt x="2059940" y="858520"/>
                  </a:cubicBezTo>
                  <a:cubicBezTo>
                    <a:pt x="2044700" y="866140"/>
                    <a:pt x="2039620" y="889000"/>
                    <a:pt x="2019300" y="900430"/>
                  </a:cubicBezTo>
                  <a:cubicBezTo>
                    <a:pt x="1990090" y="918210"/>
                    <a:pt x="1918970" y="913130"/>
                    <a:pt x="1885950" y="930910"/>
                  </a:cubicBezTo>
                  <a:cubicBezTo>
                    <a:pt x="1863090" y="942340"/>
                    <a:pt x="1855470" y="967740"/>
                    <a:pt x="1835150" y="977900"/>
                  </a:cubicBezTo>
                  <a:cubicBezTo>
                    <a:pt x="1814830" y="989330"/>
                    <a:pt x="1788160" y="981710"/>
                    <a:pt x="1760220" y="990600"/>
                  </a:cubicBezTo>
                  <a:cubicBezTo>
                    <a:pt x="1720850" y="1003300"/>
                    <a:pt x="1675130" y="1040130"/>
                    <a:pt x="1624330" y="1056640"/>
                  </a:cubicBezTo>
                  <a:cubicBezTo>
                    <a:pt x="1565910" y="1076960"/>
                    <a:pt x="1469390" y="1075690"/>
                    <a:pt x="1422400" y="1094740"/>
                  </a:cubicBezTo>
                  <a:cubicBezTo>
                    <a:pt x="1394460" y="1106170"/>
                    <a:pt x="1389380" y="1126490"/>
                    <a:pt x="1361440" y="1135380"/>
                  </a:cubicBezTo>
                  <a:cubicBezTo>
                    <a:pt x="1310640" y="1150620"/>
                    <a:pt x="1214120" y="1139190"/>
                    <a:pt x="1136650" y="1139190"/>
                  </a:cubicBezTo>
                  <a:cubicBezTo>
                    <a:pt x="1052830" y="1140460"/>
                    <a:pt x="948690" y="1145540"/>
                    <a:pt x="876300" y="1136650"/>
                  </a:cubicBezTo>
                  <a:cubicBezTo>
                    <a:pt x="822960" y="1131570"/>
                    <a:pt x="791210" y="1120140"/>
                    <a:pt x="739140" y="1106170"/>
                  </a:cubicBezTo>
                  <a:cubicBezTo>
                    <a:pt x="665480" y="1087120"/>
                    <a:pt x="567690" y="1062990"/>
                    <a:pt x="480060" y="1027430"/>
                  </a:cubicBezTo>
                  <a:cubicBezTo>
                    <a:pt x="381000" y="988060"/>
                    <a:pt x="257810" y="935990"/>
                    <a:pt x="175260" y="876300"/>
                  </a:cubicBezTo>
                  <a:cubicBezTo>
                    <a:pt x="106680" y="826770"/>
                    <a:pt x="25400" y="745490"/>
                    <a:pt x="7620" y="707390"/>
                  </a:cubicBezTo>
                  <a:cubicBezTo>
                    <a:pt x="0" y="693420"/>
                    <a:pt x="3810" y="687070"/>
                    <a:pt x="2540" y="673100"/>
                  </a:cubicBezTo>
                  <a:cubicBezTo>
                    <a:pt x="2540" y="646430"/>
                    <a:pt x="1270" y="594360"/>
                    <a:pt x="6350" y="563880"/>
                  </a:cubicBezTo>
                  <a:cubicBezTo>
                    <a:pt x="11430" y="538480"/>
                    <a:pt x="13970" y="521970"/>
                    <a:pt x="27940" y="497840"/>
                  </a:cubicBezTo>
                  <a:cubicBezTo>
                    <a:pt x="50800" y="459740"/>
                    <a:pt x="106680" y="401320"/>
                    <a:pt x="149860" y="367030"/>
                  </a:cubicBezTo>
                  <a:cubicBezTo>
                    <a:pt x="189230" y="336550"/>
                    <a:pt x="237490" y="316230"/>
                    <a:pt x="275590" y="299720"/>
                  </a:cubicBezTo>
                  <a:cubicBezTo>
                    <a:pt x="306070" y="287020"/>
                    <a:pt x="332740" y="276860"/>
                    <a:pt x="361950" y="271780"/>
                  </a:cubicBezTo>
                  <a:cubicBezTo>
                    <a:pt x="388620" y="266700"/>
                    <a:pt x="422910" y="275590"/>
                    <a:pt x="440690" y="267970"/>
                  </a:cubicBezTo>
                  <a:cubicBezTo>
                    <a:pt x="452120" y="264160"/>
                    <a:pt x="452120" y="252730"/>
                    <a:pt x="463550" y="247650"/>
                  </a:cubicBezTo>
                  <a:cubicBezTo>
                    <a:pt x="482600" y="238760"/>
                    <a:pt x="521970" y="246380"/>
                    <a:pt x="552450" y="238760"/>
                  </a:cubicBezTo>
                  <a:cubicBezTo>
                    <a:pt x="585470" y="229870"/>
                    <a:pt x="604520" y="204470"/>
                    <a:pt x="654050" y="193040"/>
                  </a:cubicBezTo>
                  <a:cubicBezTo>
                    <a:pt x="768350" y="167640"/>
                    <a:pt x="1066800" y="210820"/>
                    <a:pt x="1248410" y="186690"/>
                  </a:cubicBezTo>
                  <a:cubicBezTo>
                    <a:pt x="1408430" y="165100"/>
                    <a:pt x="1544320" y="99060"/>
                    <a:pt x="1690370" y="69850"/>
                  </a:cubicBezTo>
                  <a:cubicBezTo>
                    <a:pt x="1827530" y="40640"/>
                    <a:pt x="2006600" y="13970"/>
                    <a:pt x="2098040" y="7620"/>
                  </a:cubicBezTo>
                  <a:cubicBezTo>
                    <a:pt x="2143760" y="5080"/>
                    <a:pt x="2183130" y="0"/>
                    <a:pt x="2200910" y="11430"/>
                  </a:cubicBezTo>
                  <a:cubicBezTo>
                    <a:pt x="2209800" y="16510"/>
                    <a:pt x="2216150" y="29210"/>
                    <a:pt x="2214880" y="36830"/>
                  </a:cubicBezTo>
                  <a:cubicBezTo>
                    <a:pt x="2212340" y="44450"/>
                    <a:pt x="2189480" y="58420"/>
                    <a:pt x="2189480" y="58420"/>
                  </a:cubicBezTo>
                </a:path>
              </a:pathLst>
            </a:custGeom>
            <a:solidFill>
              <a:srgbClr val="0034BB"/>
            </a:solidFill>
            <a:ln cap="sq">
              <a:noFill/>
              <a:prstDash val="solid"/>
              <a:miter/>
            </a:ln>
          </p:spPr>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45732" y="0"/>
            <a:ext cx="19487048" cy="11625285"/>
          </a:xfrm>
          <a:custGeom>
            <a:avLst/>
            <a:gdLst/>
            <a:ahLst/>
            <a:cxnLst/>
            <a:rect r="r" b="b" t="t" l="l"/>
            <a:pathLst>
              <a:path h="11625285" w="19487048">
                <a:moveTo>
                  <a:pt x="0" y="0"/>
                </a:moveTo>
                <a:lnTo>
                  <a:pt x="19487048" y="0"/>
                </a:lnTo>
                <a:lnTo>
                  <a:pt x="19487048" y="11625285"/>
                </a:lnTo>
                <a:lnTo>
                  <a:pt x="0" y="11625285"/>
                </a:lnTo>
                <a:lnTo>
                  <a:pt x="0" y="0"/>
                </a:lnTo>
                <a:close/>
              </a:path>
            </a:pathLst>
          </a:custGeom>
          <a:blipFill>
            <a:blip r:embed="rId2"/>
            <a:stretch>
              <a:fillRect l="-9090" t="0" r="-1256" b="0"/>
            </a:stretch>
          </a:blipFill>
        </p:spPr>
      </p:sp>
      <p:sp>
        <p:nvSpPr>
          <p:cNvPr name="TextBox 3" id="3"/>
          <p:cNvSpPr txBox="true"/>
          <p:nvPr/>
        </p:nvSpPr>
        <p:spPr>
          <a:xfrm rot="0">
            <a:off x="285578" y="8950041"/>
            <a:ext cx="17635487" cy="1109983"/>
          </a:xfrm>
          <a:prstGeom prst="rect">
            <a:avLst/>
          </a:prstGeom>
        </p:spPr>
        <p:txBody>
          <a:bodyPr anchor="t" rtlCol="false" tIns="0" lIns="0" bIns="0" rIns="0">
            <a:spAutoFit/>
          </a:bodyPr>
          <a:lstStyle/>
          <a:p>
            <a:pPr algn="just">
              <a:lnSpc>
                <a:spcPts val="4438"/>
              </a:lnSpc>
              <a:spcBef>
                <a:spcPct val="0"/>
              </a:spcBef>
            </a:pPr>
            <a:r>
              <a:rPr lang="en-US" b="true" sz="3170">
                <a:solidFill>
                  <a:srgbClr val="000000"/>
                </a:solidFill>
                <a:latin typeface="Glacial Indifference Bold"/>
                <a:ea typeface="Glacial Indifference Bold"/>
                <a:cs typeface="Glacial Indifference Bold"/>
                <a:sym typeface="Glacial Indifference Bold"/>
              </a:rPr>
              <a:t>NOW A NEW COLUMN “FY_QTR” CREATED USING THE FORMULA AS SHOWN TO GET THE QUARTER FROM THE DATE MENTIONED IN THE DATASET.</a:t>
            </a:r>
          </a:p>
        </p:txBody>
      </p:sp>
      <p:grpSp>
        <p:nvGrpSpPr>
          <p:cNvPr name="Group 4" id="4"/>
          <p:cNvGrpSpPr/>
          <p:nvPr/>
        </p:nvGrpSpPr>
        <p:grpSpPr>
          <a:xfrm rot="0">
            <a:off x="15194280" y="1544002"/>
            <a:ext cx="2918460" cy="1241108"/>
            <a:chOff x="0" y="0"/>
            <a:chExt cx="3891280" cy="1654810"/>
          </a:xfrm>
        </p:grpSpPr>
        <p:sp>
          <p:nvSpPr>
            <p:cNvPr name="Freeform 5" id="5"/>
            <p:cNvSpPr/>
            <p:nvPr/>
          </p:nvSpPr>
          <p:spPr>
            <a:xfrm flipH="false" flipV="false" rot="0">
              <a:off x="41910" y="13970"/>
              <a:ext cx="3823970" cy="1593850"/>
            </a:xfrm>
            <a:custGeom>
              <a:avLst/>
              <a:gdLst/>
              <a:ahLst/>
              <a:cxnLst/>
              <a:rect r="r" b="b" t="t" l="l"/>
              <a:pathLst>
                <a:path h="1593850" w="3823970">
                  <a:moveTo>
                    <a:pt x="3432810" y="87630"/>
                  </a:moveTo>
                  <a:cubicBezTo>
                    <a:pt x="2379980" y="97790"/>
                    <a:pt x="2153920" y="121920"/>
                    <a:pt x="1898650" y="146050"/>
                  </a:cubicBezTo>
                  <a:cubicBezTo>
                    <a:pt x="1620520" y="171450"/>
                    <a:pt x="1287780" y="204470"/>
                    <a:pt x="1026160" y="237490"/>
                  </a:cubicBezTo>
                  <a:cubicBezTo>
                    <a:pt x="810260" y="264160"/>
                    <a:pt x="552450" y="292100"/>
                    <a:pt x="438150" y="321310"/>
                  </a:cubicBezTo>
                  <a:cubicBezTo>
                    <a:pt x="388620" y="334010"/>
                    <a:pt x="367030" y="351790"/>
                    <a:pt x="334010" y="360680"/>
                  </a:cubicBezTo>
                  <a:cubicBezTo>
                    <a:pt x="306070" y="368300"/>
                    <a:pt x="283210" y="363220"/>
                    <a:pt x="255270" y="373380"/>
                  </a:cubicBezTo>
                  <a:cubicBezTo>
                    <a:pt x="219710" y="386080"/>
                    <a:pt x="171450" y="414020"/>
                    <a:pt x="140970" y="444500"/>
                  </a:cubicBezTo>
                  <a:cubicBezTo>
                    <a:pt x="110490" y="474980"/>
                    <a:pt x="83820" y="510540"/>
                    <a:pt x="68580" y="557530"/>
                  </a:cubicBezTo>
                  <a:cubicBezTo>
                    <a:pt x="49530" y="619760"/>
                    <a:pt x="45720" y="715010"/>
                    <a:pt x="59690" y="792480"/>
                  </a:cubicBezTo>
                  <a:cubicBezTo>
                    <a:pt x="73660" y="873760"/>
                    <a:pt x="111760" y="969010"/>
                    <a:pt x="158750" y="1035050"/>
                  </a:cubicBezTo>
                  <a:cubicBezTo>
                    <a:pt x="201930" y="1096010"/>
                    <a:pt x="275590" y="1149350"/>
                    <a:pt x="320040" y="1181100"/>
                  </a:cubicBezTo>
                  <a:cubicBezTo>
                    <a:pt x="346710" y="1200150"/>
                    <a:pt x="356870" y="1203960"/>
                    <a:pt x="388620" y="1220470"/>
                  </a:cubicBezTo>
                  <a:cubicBezTo>
                    <a:pt x="458470" y="1258570"/>
                    <a:pt x="640080" y="1352550"/>
                    <a:pt x="731520" y="1391920"/>
                  </a:cubicBezTo>
                  <a:cubicBezTo>
                    <a:pt x="788670" y="1416050"/>
                    <a:pt x="826770" y="1432560"/>
                    <a:pt x="876300" y="1443990"/>
                  </a:cubicBezTo>
                  <a:cubicBezTo>
                    <a:pt x="924560" y="1455420"/>
                    <a:pt x="969010" y="1450340"/>
                    <a:pt x="1023620" y="1457960"/>
                  </a:cubicBezTo>
                  <a:cubicBezTo>
                    <a:pt x="1090930" y="1468120"/>
                    <a:pt x="1173480" y="1498600"/>
                    <a:pt x="1248410" y="1507490"/>
                  </a:cubicBezTo>
                  <a:cubicBezTo>
                    <a:pt x="1324610" y="1516380"/>
                    <a:pt x="1418590" y="1504950"/>
                    <a:pt x="1477010" y="1512570"/>
                  </a:cubicBezTo>
                  <a:cubicBezTo>
                    <a:pt x="1513840" y="1517650"/>
                    <a:pt x="1534160" y="1529080"/>
                    <a:pt x="1565910" y="1534160"/>
                  </a:cubicBezTo>
                  <a:cubicBezTo>
                    <a:pt x="1602740" y="1539240"/>
                    <a:pt x="1631950" y="1539240"/>
                    <a:pt x="1685290" y="1537970"/>
                  </a:cubicBezTo>
                  <a:cubicBezTo>
                    <a:pt x="1793240" y="1536700"/>
                    <a:pt x="2063750" y="1536700"/>
                    <a:pt x="2183130" y="1512570"/>
                  </a:cubicBezTo>
                  <a:cubicBezTo>
                    <a:pt x="2254250" y="1497330"/>
                    <a:pt x="2280920" y="1470660"/>
                    <a:pt x="2346960" y="1452880"/>
                  </a:cubicBezTo>
                  <a:cubicBezTo>
                    <a:pt x="2446020" y="1426210"/>
                    <a:pt x="2644140" y="1410970"/>
                    <a:pt x="2725420" y="1386840"/>
                  </a:cubicBezTo>
                  <a:cubicBezTo>
                    <a:pt x="2766060" y="1374140"/>
                    <a:pt x="2774950" y="1358900"/>
                    <a:pt x="2811780" y="1347470"/>
                  </a:cubicBezTo>
                  <a:cubicBezTo>
                    <a:pt x="2871470" y="1329690"/>
                    <a:pt x="2995930" y="1322070"/>
                    <a:pt x="3054350" y="1304290"/>
                  </a:cubicBezTo>
                  <a:cubicBezTo>
                    <a:pt x="3089910" y="1292860"/>
                    <a:pt x="3107690" y="1275080"/>
                    <a:pt x="3135630" y="1266190"/>
                  </a:cubicBezTo>
                  <a:cubicBezTo>
                    <a:pt x="3163570" y="1257300"/>
                    <a:pt x="3191510" y="1261110"/>
                    <a:pt x="3221990" y="1250950"/>
                  </a:cubicBezTo>
                  <a:cubicBezTo>
                    <a:pt x="3258820" y="1239520"/>
                    <a:pt x="3295650" y="1209040"/>
                    <a:pt x="3340100" y="1192530"/>
                  </a:cubicBezTo>
                  <a:cubicBezTo>
                    <a:pt x="3390900" y="1172210"/>
                    <a:pt x="3458210" y="1169670"/>
                    <a:pt x="3512820" y="1146810"/>
                  </a:cubicBezTo>
                  <a:cubicBezTo>
                    <a:pt x="3567430" y="1122680"/>
                    <a:pt x="3647440" y="1075690"/>
                    <a:pt x="3665220" y="1049020"/>
                  </a:cubicBezTo>
                  <a:cubicBezTo>
                    <a:pt x="3672840" y="1038860"/>
                    <a:pt x="3665220" y="1031240"/>
                    <a:pt x="3670300" y="1018540"/>
                  </a:cubicBezTo>
                  <a:cubicBezTo>
                    <a:pt x="3681730" y="994410"/>
                    <a:pt x="3731260" y="966470"/>
                    <a:pt x="3747770" y="920750"/>
                  </a:cubicBezTo>
                  <a:cubicBezTo>
                    <a:pt x="3774440" y="844550"/>
                    <a:pt x="3773170" y="656590"/>
                    <a:pt x="3750310" y="581660"/>
                  </a:cubicBezTo>
                  <a:cubicBezTo>
                    <a:pt x="3737610" y="539750"/>
                    <a:pt x="3703320" y="519430"/>
                    <a:pt x="3690620" y="490220"/>
                  </a:cubicBezTo>
                  <a:cubicBezTo>
                    <a:pt x="3680460" y="468630"/>
                    <a:pt x="3684270" y="449580"/>
                    <a:pt x="3674110" y="426720"/>
                  </a:cubicBezTo>
                  <a:cubicBezTo>
                    <a:pt x="3660140" y="397510"/>
                    <a:pt x="3633470" y="360680"/>
                    <a:pt x="3604260" y="330200"/>
                  </a:cubicBezTo>
                  <a:cubicBezTo>
                    <a:pt x="3572510" y="294640"/>
                    <a:pt x="3506470" y="255270"/>
                    <a:pt x="3487420" y="229870"/>
                  </a:cubicBezTo>
                  <a:cubicBezTo>
                    <a:pt x="3478530" y="218440"/>
                    <a:pt x="3482340" y="207010"/>
                    <a:pt x="3473450" y="199390"/>
                  </a:cubicBezTo>
                  <a:cubicBezTo>
                    <a:pt x="3456940" y="185420"/>
                    <a:pt x="3408680" y="187960"/>
                    <a:pt x="3384550" y="172720"/>
                  </a:cubicBezTo>
                  <a:cubicBezTo>
                    <a:pt x="3364230" y="160020"/>
                    <a:pt x="3355340" y="129540"/>
                    <a:pt x="3335020" y="119380"/>
                  </a:cubicBezTo>
                  <a:cubicBezTo>
                    <a:pt x="3315970" y="109220"/>
                    <a:pt x="3279140" y="119380"/>
                    <a:pt x="3265170" y="111760"/>
                  </a:cubicBezTo>
                  <a:cubicBezTo>
                    <a:pt x="3257550" y="106680"/>
                    <a:pt x="3249930" y="100330"/>
                    <a:pt x="3249930" y="92710"/>
                  </a:cubicBezTo>
                  <a:cubicBezTo>
                    <a:pt x="3249930" y="85090"/>
                    <a:pt x="3262630" y="64770"/>
                    <a:pt x="3271520" y="63500"/>
                  </a:cubicBezTo>
                  <a:cubicBezTo>
                    <a:pt x="3280410" y="62230"/>
                    <a:pt x="3299460" y="77470"/>
                    <a:pt x="3300730" y="86360"/>
                  </a:cubicBezTo>
                  <a:cubicBezTo>
                    <a:pt x="3300730" y="93980"/>
                    <a:pt x="3284220" y="113030"/>
                    <a:pt x="3276600" y="113030"/>
                  </a:cubicBezTo>
                  <a:cubicBezTo>
                    <a:pt x="3267710" y="114300"/>
                    <a:pt x="3253740" y="104140"/>
                    <a:pt x="3251200" y="95250"/>
                  </a:cubicBezTo>
                  <a:cubicBezTo>
                    <a:pt x="3248660" y="87630"/>
                    <a:pt x="3252470" y="72390"/>
                    <a:pt x="3261360" y="67310"/>
                  </a:cubicBezTo>
                  <a:cubicBezTo>
                    <a:pt x="3276600" y="57150"/>
                    <a:pt x="3332480" y="66040"/>
                    <a:pt x="3355340" y="72390"/>
                  </a:cubicBezTo>
                  <a:cubicBezTo>
                    <a:pt x="3369310" y="76200"/>
                    <a:pt x="3376930" y="81280"/>
                    <a:pt x="3387090" y="88900"/>
                  </a:cubicBezTo>
                  <a:cubicBezTo>
                    <a:pt x="3402330" y="101600"/>
                    <a:pt x="3411220" y="133350"/>
                    <a:pt x="3429000" y="143510"/>
                  </a:cubicBezTo>
                  <a:cubicBezTo>
                    <a:pt x="3445510" y="153670"/>
                    <a:pt x="3463290" y="140970"/>
                    <a:pt x="3486150" y="153670"/>
                  </a:cubicBezTo>
                  <a:cubicBezTo>
                    <a:pt x="3542030" y="181610"/>
                    <a:pt x="3688080" y="328930"/>
                    <a:pt x="3719830" y="388620"/>
                  </a:cubicBezTo>
                  <a:cubicBezTo>
                    <a:pt x="3733800" y="416560"/>
                    <a:pt x="3721100" y="436880"/>
                    <a:pt x="3731260" y="461010"/>
                  </a:cubicBezTo>
                  <a:cubicBezTo>
                    <a:pt x="3743960" y="490220"/>
                    <a:pt x="3783330" y="505460"/>
                    <a:pt x="3797300" y="547370"/>
                  </a:cubicBezTo>
                  <a:cubicBezTo>
                    <a:pt x="3823970" y="627380"/>
                    <a:pt x="3816350" y="845820"/>
                    <a:pt x="3794760" y="928370"/>
                  </a:cubicBezTo>
                  <a:cubicBezTo>
                    <a:pt x="3782060" y="972820"/>
                    <a:pt x="3759200" y="1005840"/>
                    <a:pt x="3741420" y="1022350"/>
                  </a:cubicBezTo>
                  <a:cubicBezTo>
                    <a:pt x="3732530" y="1031240"/>
                    <a:pt x="3721100" y="1028700"/>
                    <a:pt x="3716020" y="1036320"/>
                  </a:cubicBezTo>
                  <a:cubicBezTo>
                    <a:pt x="3710940" y="1042670"/>
                    <a:pt x="3716020" y="1054100"/>
                    <a:pt x="3710940" y="1062990"/>
                  </a:cubicBezTo>
                  <a:cubicBezTo>
                    <a:pt x="3700780" y="1080770"/>
                    <a:pt x="3669030" y="1103630"/>
                    <a:pt x="3642360" y="1122680"/>
                  </a:cubicBezTo>
                  <a:cubicBezTo>
                    <a:pt x="3608070" y="1148080"/>
                    <a:pt x="3564890" y="1177290"/>
                    <a:pt x="3520440" y="1196340"/>
                  </a:cubicBezTo>
                  <a:cubicBezTo>
                    <a:pt x="3473450" y="1215390"/>
                    <a:pt x="3411220" y="1217930"/>
                    <a:pt x="3368040" y="1234440"/>
                  </a:cubicBezTo>
                  <a:cubicBezTo>
                    <a:pt x="3332480" y="1248410"/>
                    <a:pt x="3310890" y="1271270"/>
                    <a:pt x="3277870" y="1283970"/>
                  </a:cubicBezTo>
                  <a:cubicBezTo>
                    <a:pt x="3242310" y="1296670"/>
                    <a:pt x="3199130" y="1296670"/>
                    <a:pt x="3162300" y="1309370"/>
                  </a:cubicBezTo>
                  <a:cubicBezTo>
                    <a:pt x="3126740" y="1320800"/>
                    <a:pt x="3101340" y="1341120"/>
                    <a:pt x="3059430" y="1353820"/>
                  </a:cubicBezTo>
                  <a:cubicBezTo>
                    <a:pt x="2999740" y="1371600"/>
                    <a:pt x="2896870" y="1374140"/>
                    <a:pt x="2837180" y="1391920"/>
                  </a:cubicBezTo>
                  <a:cubicBezTo>
                    <a:pt x="2794000" y="1404620"/>
                    <a:pt x="2778760" y="1422400"/>
                    <a:pt x="2731770" y="1436370"/>
                  </a:cubicBezTo>
                  <a:cubicBezTo>
                    <a:pt x="2647950" y="1461770"/>
                    <a:pt x="2463800" y="1474470"/>
                    <a:pt x="2364740" y="1499870"/>
                  </a:cubicBezTo>
                  <a:cubicBezTo>
                    <a:pt x="2292350" y="1518920"/>
                    <a:pt x="2250440" y="1550670"/>
                    <a:pt x="2184400" y="1563370"/>
                  </a:cubicBezTo>
                  <a:cubicBezTo>
                    <a:pt x="2108200" y="1576070"/>
                    <a:pt x="2004060" y="1560830"/>
                    <a:pt x="1934210" y="1567180"/>
                  </a:cubicBezTo>
                  <a:cubicBezTo>
                    <a:pt x="1883410" y="1572260"/>
                    <a:pt x="1851660" y="1584960"/>
                    <a:pt x="1802130" y="1588770"/>
                  </a:cubicBezTo>
                  <a:cubicBezTo>
                    <a:pt x="1741170" y="1593850"/>
                    <a:pt x="1649730" y="1593850"/>
                    <a:pt x="1590040" y="1587500"/>
                  </a:cubicBezTo>
                  <a:cubicBezTo>
                    <a:pt x="1545590" y="1582420"/>
                    <a:pt x="1521460" y="1568450"/>
                    <a:pt x="1475740" y="1563370"/>
                  </a:cubicBezTo>
                  <a:cubicBezTo>
                    <a:pt x="1412240" y="1555750"/>
                    <a:pt x="1315720" y="1565910"/>
                    <a:pt x="1239520" y="1557020"/>
                  </a:cubicBezTo>
                  <a:cubicBezTo>
                    <a:pt x="1164590" y="1548130"/>
                    <a:pt x="1089660" y="1520190"/>
                    <a:pt x="1022350" y="1508760"/>
                  </a:cubicBezTo>
                  <a:cubicBezTo>
                    <a:pt x="962660" y="1498600"/>
                    <a:pt x="908050" y="1503680"/>
                    <a:pt x="854710" y="1490980"/>
                  </a:cubicBezTo>
                  <a:cubicBezTo>
                    <a:pt x="802640" y="1478280"/>
                    <a:pt x="765810" y="1461770"/>
                    <a:pt x="703580" y="1433830"/>
                  </a:cubicBezTo>
                  <a:cubicBezTo>
                    <a:pt x="596900" y="1386840"/>
                    <a:pt x="389890" y="1292860"/>
                    <a:pt x="284480" y="1217930"/>
                  </a:cubicBezTo>
                  <a:cubicBezTo>
                    <a:pt x="209550" y="1164590"/>
                    <a:pt x="137160" y="1092200"/>
                    <a:pt x="113030" y="1051560"/>
                  </a:cubicBezTo>
                  <a:cubicBezTo>
                    <a:pt x="102870" y="1032510"/>
                    <a:pt x="109220" y="1021080"/>
                    <a:pt x="102870" y="1005840"/>
                  </a:cubicBezTo>
                  <a:cubicBezTo>
                    <a:pt x="92710" y="984250"/>
                    <a:pt x="69850" y="965200"/>
                    <a:pt x="55880" y="937260"/>
                  </a:cubicBezTo>
                  <a:cubicBezTo>
                    <a:pt x="36830" y="899160"/>
                    <a:pt x="16510" y="843280"/>
                    <a:pt x="8890" y="792480"/>
                  </a:cubicBezTo>
                  <a:cubicBezTo>
                    <a:pt x="0" y="736600"/>
                    <a:pt x="6350" y="662940"/>
                    <a:pt x="11430" y="614680"/>
                  </a:cubicBezTo>
                  <a:cubicBezTo>
                    <a:pt x="15240" y="580390"/>
                    <a:pt x="13970" y="558800"/>
                    <a:pt x="27940" y="529590"/>
                  </a:cubicBezTo>
                  <a:cubicBezTo>
                    <a:pt x="45720" y="488950"/>
                    <a:pt x="90170" y="436880"/>
                    <a:pt x="128270" y="402590"/>
                  </a:cubicBezTo>
                  <a:cubicBezTo>
                    <a:pt x="163830" y="369570"/>
                    <a:pt x="199390" y="346710"/>
                    <a:pt x="245110" y="325120"/>
                  </a:cubicBezTo>
                  <a:cubicBezTo>
                    <a:pt x="298450" y="300990"/>
                    <a:pt x="351790" y="288290"/>
                    <a:pt x="433070" y="271780"/>
                  </a:cubicBezTo>
                  <a:cubicBezTo>
                    <a:pt x="574040" y="241300"/>
                    <a:pt x="806450" y="213360"/>
                    <a:pt x="1022350" y="186690"/>
                  </a:cubicBezTo>
                  <a:cubicBezTo>
                    <a:pt x="1285240" y="153670"/>
                    <a:pt x="1616710" y="120650"/>
                    <a:pt x="1894840" y="95250"/>
                  </a:cubicBezTo>
                  <a:cubicBezTo>
                    <a:pt x="2150110" y="71120"/>
                    <a:pt x="2378710" y="46990"/>
                    <a:pt x="2630170" y="36830"/>
                  </a:cubicBezTo>
                  <a:cubicBezTo>
                    <a:pt x="2891790" y="26670"/>
                    <a:pt x="3354070" y="0"/>
                    <a:pt x="3432810" y="36830"/>
                  </a:cubicBezTo>
                  <a:cubicBezTo>
                    <a:pt x="3450590" y="44450"/>
                    <a:pt x="3459480" y="55880"/>
                    <a:pt x="3458210" y="64770"/>
                  </a:cubicBezTo>
                  <a:cubicBezTo>
                    <a:pt x="3458210" y="73660"/>
                    <a:pt x="3432810" y="87630"/>
                    <a:pt x="3432810" y="87630"/>
                  </a:cubicBezTo>
                </a:path>
              </a:pathLst>
            </a:custGeom>
            <a:solidFill>
              <a:srgbClr val="E7191F"/>
            </a:solidFill>
            <a:ln cap="sq">
              <a:noFill/>
              <a:prstDash val="solid"/>
              <a:miter/>
            </a:ln>
          </p:spPr>
        </p:sp>
      </p:grpSp>
      <p:grpSp>
        <p:nvGrpSpPr>
          <p:cNvPr name="Group 6" id="6"/>
          <p:cNvGrpSpPr/>
          <p:nvPr/>
        </p:nvGrpSpPr>
        <p:grpSpPr>
          <a:xfrm rot="0">
            <a:off x="-161925" y="950595"/>
            <a:ext cx="4144328" cy="1853565"/>
            <a:chOff x="0" y="0"/>
            <a:chExt cx="5525770" cy="2471420"/>
          </a:xfrm>
        </p:grpSpPr>
        <p:sp>
          <p:nvSpPr>
            <p:cNvPr name="Freeform 7" id="7"/>
            <p:cNvSpPr/>
            <p:nvPr/>
          </p:nvSpPr>
          <p:spPr>
            <a:xfrm flipH="false" flipV="false" rot="0">
              <a:off x="44450" y="36830"/>
              <a:ext cx="5444490" cy="2404110"/>
            </a:xfrm>
            <a:custGeom>
              <a:avLst/>
              <a:gdLst/>
              <a:ahLst/>
              <a:cxnLst/>
              <a:rect r="r" b="b" t="t" l="l"/>
              <a:pathLst>
                <a:path h="2404110" w="5444490">
                  <a:moveTo>
                    <a:pt x="5034280" y="434340"/>
                  </a:moveTo>
                  <a:cubicBezTo>
                    <a:pt x="4192270" y="252730"/>
                    <a:pt x="3948430" y="209550"/>
                    <a:pt x="3798570" y="191770"/>
                  </a:cubicBezTo>
                  <a:cubicBezTo>
                    <a:pt x="3708400" y="180340"/>
                    <a:pt x="3666490" y="184150"/>
                    <a:pt x="3580130" y="173990"/>
                  </a:cubicBezTo>
                  <a:cubicBezTo>
                    <a:pt x="3455670" y="160020"/>
                    <a:pt x="3266440" y="120650"/>
                    <a:pt x="3124200" y="102870"/>
                  </a:cubicBezTo>
                  <a:cubicBezTo>
                    <a:pt x="2998470" y="86360"/>
                    <a:pt x="2907030" y="74930"/>
                    <a:pt x="2768600" y="67310"/>
                  </a:cubicBezTo>
                  <a:cubicBezTo>
                    <a:pt x="2571750" y="57150"/>
                    <a:pt x="2207260" y="43180"/>
                    <a:pt x="2057400" y="64770"/>
                  </a:cubicBezTo>
                  <a:cubicBezTo>
                    <a:pt x="1986280" y="74930"/>
                    <a:pt x="1960880" y="99060"/>
                    <a:pt x="1902460" y="111760"/>
                  </a:cubicBezTo>
                  <a:cubicBezTo>
                    <a:pt x="1826260" y="128270"/>
                    <a:pt x="1714500" y="127000"/>
                    <a:pt x="1638300" y="143510"/>
                  </a:cubicBezTo>
                  <a:cubicBezTo>
                    <a:pt x="1578610" y="156210"/>
                    <a:pt x="1526540" y="172720"/>
                    <a:pt x="1482090" y="194310"/>
                  </a:cubicBezTo>
                  <a:cubicBezTo>
                    <a:pt x="1445260" y="210820"/>
                    <a:pt x="1422400" y="236220"/>
                    <a:pt x="1388110" y="252730"/>
                  </a:cubicBezTo>
                  <a:cubicBezTo>
                    <a:pt x="1351280" y="270510"/>
                    <a:pt x="1301750" y="288290"/>
                    <a:pt x="1270000" y="295910"/>
                  </a:cubicBezTo>
                  <a:cubicBezTo>
                    <a:pt x="1247140" y="300990"/>
                    <a:pt x="1235710" y="293370"/>
                    <a:pt x="1212850" y="300990"/>
                  </a:cubicBezTo>
                  <a:cubicBezTo>
                    <a:pt x="1165860" y="314960"/>
                    <a:pt x="1079500" y="381000"/>
                    <a:pt x="1016000" y="411480"/>
                  </a:cubicBezTo>
                  <a:cubicBezTo>
                    <a:pt x="960120" y="438150"/>
                    <a:pt x="925830" y="436880"/>
                    <a:pt x="855980" y="476250"/>
                  </a:cubicBezTo>
                  <a:cubicBezTo>
                    <a:pt x="694690" y="567690"/>
                    <a:pt x="213360" y="904240"/>
                    <a:pt x="114300" y="1028700"/>
                  </a:cubicBezTo>
                  <a:cubicBezTo>
                    <a:pt x="78740" y="1074420"/>
                    <a:pt x="74930" y="1106170"/>
                    <a:pt x="66040" y="1140460"/>
                  </a:cubicBezTo>
                  <a:cubicBezTo>
                    <a:pt x="58420" y="1168400"/>
                    <a:pt x="60960" y="1188720"/>
                    <a:pt x="58420" y="1217930"/>
                  </a:cubicBezTo>
                  <a:cubicBezTo>
                    <a:pt x="57150" y="1258570"/>
                    <a:pt x="49530" y="1316990"/>
                    <a:pt x="55880" y="1361440"/>
                  </a:cubicBezTo>
                  <a:cubicBezTo>
                    <a:pt x="62230" y="1400810"/>
                    <a:pt x="74930" y="1430020"/>
                    <a:pt x="93980" y="1470660"/>
                  </a:cubicBezTo>
                  <a:cubicBezTo>
                    <a:pt x="124460" y="1532890"/>
                    <a:pt x="189230" y="1630680"/>
                    <a:pt x="231140" y="1687830"/>
                  </a:cubicBezTo>
                  <a:cubicBezTo>
                    <a:pt x="260350" y="1727200"/>
                    <a:pt x="281940" y="1751330"/>
                    <a:pt x="313690" y="1784350"/>
                  </a:cubicBezTo>
                  <a:cubicBezTo>
                    <a:pt x="349250" y="1823720"/>
                    <a:pt x="391160" y="1873250"/>
                    <a:pt x="434340" y="1908810"/>
                  </a:cubicBezTo>
                  <a:cubicBezTo>
                    <a:pt x="477520" y="1944370"/>
                    <a:pt x="519430" y="1968500"/>
                    <a:pt x="571500" y="2001520"/>
                  </a:cubicBezTo>
                  <a:cubicBezTo>
                    <a:pt x="641350" y="2043430"/>
                    <a:pt x="734060" y="2100580"/>
                    <a:pt x="814070" y="2137410"/>
                  </a:cubicBezTo>
                  <a:cubicBezTo>
                    <a:pt x="890270" y="2172970"/>
                    <a:pt x="974090" y="2204720"/>
                    <a:pt x="1040130" y="2221230"/>
                  </a:cubicBezTo>
                  <a:cubicBezTo>
                    <a:pt x="1089660" y="2233930"/>
                    <a:pt x="1121410" y="2228850"/>
                    <a:pt x="1172210" y="2240280"/>
                  </a:cubicBezTo>
                  <a:cubicBezTo>
                    <a:pt x="1244600" y="2255520"/>
                    <a:pt x="1351280" y="2299970"/>
                    <a:pt x="1428750" y="2315210"/>
                  </a:cubicBezTo>
                  <a:cubicBezTo>
                    <a:pt x="1490980" y="2327910"/>
                    <a:pt x="1527810" y="2327910"/>
                    <a:pt x="1598930" y="2331720"/>
                  </a:cubicBezTo>
                  <a:cubicBezTo>
                    <a:pt x="1717040" y="2338070"/>
                    <a:pt x="1903730" y="2352040"/>
                    <a:pt x="2068830" y="2332990"/>
                  </a:cubicBezTo>
                  <a:cubicBezTo>
                    <a:pt x="2259330" y="2312670"/>
                    <a:pt x="2513330" y="2225040"/>
                    <a:pt x="2675890" y="2195830"/>
                  </a:cubicBezTo>
                  <a:cubicBezTo>
                    <a:pt x="2783840" y="2175510"/>
                    <a:pt x="2839720" y="2178050"/>
                    <a:pt x="2947670" y="2155190"/>
                  </a:cubicBezTo>
                  <a:cubicBezTo>
                    <a:pt x="3112770" y="2120900"/>
                    <a:pt x="3418840" y="2016760"/>
                    <a:pt x="3562350" y="1985010"/>
                  </a:cubicBezTo>
                  <a:cubicBezTo>
                    <a:pt x="3638550" y="1967230"/>
                    <a:pt x="3693160" y="1968500"/>
                    <a:pt x="3737610" y="1953260"/>
                  </a:cubicBezTo>
                  <a:cubicBezTo>
                    <a:pt x="3768090" y="1943100"/>
                    <a:pt x="3779520" y="1927860"/>
                    <a:pt x="3810000" y="1916430"/>
                  </a:cubicBezTo>
                  <a:cubicBezTo>
                    <a:pt x="3856990" y="1898650"/>
                    <a:pt x="3915410" y="1893570"/>
                    <a:pt x="3991610" y="1866900"/>
                  </a:cubicBezTo>
                  <a:cubicBezTo>
                    <a:pt x="4126230" y="1818640"/>
                    <a:pt x="4367530" y="1717040"/>
                    <a:pt x="4538980" y="1628140"/>
                  </a:cubicBezTo>
                  <a:cubicBezTo>
                    <a:pt x="4702810" y="1543050"/>
                    <a:pt x="4907280" y="1416050"/>
                    <a:pt x="5001260" y="1346200"/>
                  </a:cubicBezTo>
                  <a:cubicBezTo>
                    <a:pt x="5046980" y="1311910"/>
                    <a:pt x="5062220" y="1295400"/>
                    <a:pt x="5095240" y="1259840"/>
                  </a:cubicBezTo>
                  <a:cubicBezTo>
                    <a:pt x="5139690" y="1214120"/>
                    <a:pt x="5208270" y="1139190"/>
                    <a:pt x="5238750" y="1089660"/>
                  </a:cubicBezTo>
                  <a:cubicBezTo>
                    <a:pt x="5259070" y="1055370"/>
                    <a:pt x="5264150" y="1017270"/>
                    <a:pt x="5276850" y="998220"/>
                  </a:cubicBezTo>
                  <a:cubicBezTo>
                    <a:pt x="5284470" y="988060"/>
                    <a:pt x="5294630" y="986790"/>
                    <a:pt x="5299710" y="977900"/>
                  </a:cubicBezTo>
                  <a:cubicBezTo>
                    <a:pt x="5303520" y="969010"/>
                    <a:pt x="5298440" y="955040"/>
                    <a:pt x="5303520" y="944880"/>
                  </a:cubicBezTo>
                  <a:cubicBezTo>
                    <a:pt x="5309870" y="932180"/>
                    <a:pt x="5331460" y="925830"/>
                    <a:pt x="5340350" y="909320"/>
                  </a:cubicBezTo>
                  <a:cubicBezTo>
                    <a:pt x="5353050" y="886460"/>
                    <a:pt x="5347970" y="833120"/>
                    <a:pt x="5358130" y="815340"/>
                  </a:cubicBezTo>
                  <a:cubicBezTo>
                    <a:pt x="5363210" y="805180"/>
                    <a:pt x="5373370" y="807720"/>
                    <a:pt x="5377180" y="796290"/>
                  </a:cubicBezTo>
                  <a:cubicBezTo>
                    <a:pt x="5391150" y="764540"/>
                    <a:pt x="5396230" y="646430"/>
                    <a:pt x="5380990" y="586740"/>
                  </a:cubicBezTo>
                  <a:cubicBezTo>
                    <a:pt x="5369560" y="538480"/>
                    <a:pt x="5342890" y="487680"/>
                    <a:pt x="5313680" y="462280"/>
                  </a:cubicBezTo>
                  <a:cubicBezTo>
                    <a:pt x="5289550" y="441960"/>
                    <a:pt x="5252720" y="445770"/>
                    <a:pt x="5229860" y="431800"/>
                  </a:cubicBezTo>
                  <a:cubicBezTo>
                    <a:pt x="5209540" y="419100"/>
                    <a:pt x="5208270" y="394970"/>
                    <a:pt x="5181600" y="383540"/>
                  </a:cubicBezTo>
                  <a:cubicBezTo>
                    <a:pt x="5126990" y="360680"/>
                    <a:pt x="4921250" y="391160"/>
                    <a:pt x="4879340" y="381000"/>
                  </a:cubicBezTo>
                  <a:cubicBezTo>
                    <a:pt x="4867910" y="378460"/>
                    <a:pt x="4862830" y="375920"/>
                    <a:pt x="4859020" y="369570"/>
                  </a:cubicBezTo>
                  <a:cubicBezTo>
                    <a:pt x="4855210" y="363220"/>
                    <a:pt x="4855210" y="345440"/>
                    <a:pt x="4860290" y="339090"/>
                  </a:cubicBezTo>
                  <a:cubicBezTo>
                    <a:pt x="4864100" y="334010"/>
                    <a:pt x="4875530" y="330200"/>
                    <a:pt x="4881880" y="330200"/>
                  </a:cubicBezTo>
                  <a:cubicBezTo>
                    <a:pt x="4889500" y="331470"/>
                    <a:pt x="4898390" y="337820"/>
                    <a:pt x="4902200" y="344170"/>
                  </a:cubicBezTo>
                  <a:cubicBezTo>
                    <a:pt x="4906010" y="350520"/>
                    <a:pt x="4906010" y="361950"/>
                    <a:pt x="4902200" y="368300"/>
                  </a:cubicBezTo>
                  <a:cubicBezTo>
                    <a:pt x="4898390" y="373380"/>
                    <a:pt x="4889500" y="381000"/>
                    <a:pt x="4881880" y="381000"/>
                  </a:cubicBezTo>
                  <a:cubicBezTo>
                    <a:pt x="4874260" y="381000"/>
                    <a:pt x="4855210" y="365760"/>
                    <a:pt x="4853940" y="356870"/>
                  </a:cubicBezTo>
                  <a:cubicBezTo>
                    <a:pt x="4853940" y="349250"/>
                    <a:pt x="4864100" y="336550"/>
                    <a:pt x="4879340" y="330200"/>
                  </a:cubicBezTo>
                  <a:cubicBezTo>
                    <a:pt x="4927600" y="311150"/>
                    <a:pt x="5132070" y="307340"/>
                    <a:pt x="5220970" y="340360"/>
                  </a:cubicBezTo>
                  <a:cubicBezTo>
                    <a:pt x="5288280" y="365760"/>
                    <a:pt x="5359400" y="436880"/>
                    <a:pt x="5377180" y="467360"/>
                  </a:cubicBezTo>
                  <a:cubicBezTo>
                    <a:pt x="5384800" y="481330"/>
                    <a:pt x="5375910" y="488950"/>
                    <a:pt x="5380990" y="500380"/>
                  </a:cubicBezTo>
                  <a:cubicBezTo>
                    <a:pt x="5388610" y="516890"/>
                    <a:pt x="5417820" y="527050"/>
                    <a:pt x="5427980" y="552450"/>
                  </a:cubicBezTo>
                  <a:cubicBezTo>
                    <a:pt x="5444490" y="594360"/>
                    <a:pt x="5436870" y="687070"/>
                    <a:pt x="5430520" y="749300"/>
                  </a:cubicBezTo>
                  <a:cubicBezTo>
                    <a:pt x="5424170" y="806450"/>
                    <a:pt x="5412740" y="859790"/>
                    <a:pt x="5393690" y="913130"/>
                  </a:cubicBezTo>
                  <a:cubicBezTo>
                    <a:pt x="5372100" y="969010"/>
                    <a:pt x="5340350" y="1022350"/>
                    <a:pt x="5307330" y="1074420"/>
                  </a:cubicBezTo>
                  <a:cubicBezTo>
                    <a:pt x="5271770" y="1129030"/>
                    <a:pt x="5233670" y="1183640"/>
                    <a:pt x="5189220" y="1234440"/>
                  </a:cubicBezTo>
                  <a:cubicBezTo>
                    <a:pt x="5140960" y="1289050"/>
                    <a:pt x="5096510" y="1334770"/>
                    <a:pt x="5022850" y="1390650"/>
                  </a:cubicBezTo>
                  <a:cubicBezTo>
                    <a:pt x="4911090" y="1477010"/>
                    <a:pt x="4725670" y="1588770"/>
                    <a:pt x="4560570" y="1675130"/>
                  </a:cubicBezTo>
                  <a:cubicBezTo>
                    <a:pt x="4385310" y="1765300"/>
                    <a:pt x="4133850" y="1869440"/>
                    <a:pt x="4000500" y="1916430"/>
                  </a:cubicBezTo>
                  <a:cubicBezTo>
                    <a:pt x="3929380" y="1940560"/>
                    <a:pt x="3878580" y="1944370"/>
                    <a:pt x="3832860" y="1962150"/>
                  </a:cubicBezTo>
                  <a:cubicBezTo>
                    <a:pt x="3799840" y="1974850"/>
                    <a:pt x="3784600" y="1991360"/>
                    <a:pt x="3751580" y="2002790"/>
                  </a:cubicBezTo>
                  <a:cubicBezTo>
                    <a:pt x="3704590" y="2018030"/>
                    <a:pt x="3651250" y="2016760"/>
                    <a:pt x="3575050" y="2033270"/>
                  </a:cubicBezTo>
                  <a:cubicBezTo>
                    <a:pt x="3431540" y="2066290"/>
                    <a:pt x="3117850" y="2170430"/>
                    <a:pt x="2952750" y="2205990"/>
                  </a:cubicBezTo>
                  <a:cubicBezTo>
                    <a:pt x="2846070" y="2227580"/>
                    <a:pt x="2792730" y="2225040"/>
                    <a:pt x="2686050" y="2245360"/>
                  </a:cubicBezTo>
                  <a:cubicBezTo>
                    <a:pt x="2522220" y="2275840"/>
                    <a:pt x="2274570" y="2362200"/>
                    <a:pt x="2070100" y="2383790"/>
                  </a:cubicBezTo>
                  <a:cubicBezTo>
                    <a:pt x="1871980" y="2404110"/>
                    <a:pt x="1645920" y="2399030"/>
                    <a:pt x="1480820" y="2374900"/>
                  </a:cubicBezTo>
                  <a:cubicBezTo>
                    <a:pt x="1357630" y="2358390"/>
                    <a:pt x="1249680" y="2307590"/>
                    <a:pt x="1164590" y="2289810"/>
                  </a:cubicBezTo>
                  <a:cubicBezTo>
                    <a:pt x="1108710" y="2278380"/>
                    <a:pt x="1070610" y="2280920"/>
                    <a:pt x="1024890" y="2269490"/>
                  </a:cubicBezTo>
                  <a:cubicBezTo>
                    <a:pt x="975360" y="2258060"/>
                    <a:pt x="935990" y="2246630"/>
                    <a:pt x="878840" y="2221230"/>
                  </a:cubicBezTo>
                  <a:cubicBezTo>
                    <a:pt x="788670" y="2183130"/>
                    <a:pt x="629920" y="2094230"/>
                    <a:pt x="542290" y="2042160"/>
                  </a:cubicBezTo>
                  <a:cubicBezTo>
                    <a:pt x="482600" y="2006600"/>
                    <a:pt x="445770" y="1985010"/>
                    <a:pt x="398780" y="1945640"/>
                  </a:cubicBezTo>
                  <a:cubicBezTo>
                    <a:pt x="344170" y="1898650"/>
                    <a:pt x="292100" y="1842770"/>
                    <a:pt x="238760" y="1776730"/>
                  </a:cubicBezTo>
                  <a:cubicBezTo>
                    <a:pt x="173990" y="1696720"/>
                    <a:pt x="76200" y="1548130"/>
                    <a:pt x="46990" y="1488440"/>
                  </a:cubicBezTo>
                  <a:cubicBezTo>
                    <a:pt x="34290" y="1465580"/>
                    <a:pt x="34290" y="1454150"/>
                    <a:pt x="27940" y="1435100"/>
                  </a:cubicBezTo>
                  <a:cubicBezTo>
                    <a:pt x="20320" y="1413510"/>
                    <a:pt x="10160" y="1394460"/>
                    <a:pt x="6350" y="1363980"/>
                  </a:cubicBezTo>
                  <a:cubicBezTo>
                    <a:pt x="0" y="1314450"/>
                    <a:pt x="0" y="1224280"/>
                    <a:pt x="11430" y="1163320"/>
                  </a:cubicBezTo>
                  <a:cubicBezTo>
                    <a:pt x="22860" y="1109980"/>
                    <a:pt x="38100" y="1060450"/>
                    <a:pt x="69850" y="1014730"/>
                  </a:cubicBezTo>
                  <a:cubicBezTo>
                    <a:pt x="106680" y="961390"/>
                    <a:pt x="190500" y="899160"/>
                    <a:pt x="232410" y="872490"/>
                  </a:cubicBezTo>
                  <a:cubicBezTo>
                    <a:pt x="254000" y="858520"/>
                    <a:pt x="265430" y="862330"/>
                    <a:pt x="288290" y="848360"/>
                  </a:cubicBezTo>
                  <a:cubicBezTo>
                    <a:pt x="332740" y="820420"/>
                    <a:pt x="434340" y="709930"/>
                    <a:pt x="471170" y="693420"/>
                  </a:cubicBezTo>
                  <a:cubicBezTo>
                    <a:pt x="483870" y="687070"/>
                    <a:pt x="488950" y="694690"/>
                    <a:pt x="500380" y="688340"/>
                  </a:cubicBezTo>
                  <a:cubicBezTo>
                    <a:pt x="524510" y="675640"/>
                    <a:pt x="568960" y="605790"/>
                    <a:pt x="593090" y="594360"/>
                  </a:cubicBezTo>
                  <a:cubicBezTo>
                    <a:pt x="604520" y="589280"/>
                    <a:pt x="610870" y="596900"/>
                    <a:pt x="623570" y="591820"/>
                  </a:cubicBezTo>
                  <a:cubicBezTo>
                    <a:pt x="654050" y="580390"/>
                    <a:pt x="726440" y="496570"/>
                    <a:pt x="755650" y="486410"/>
                  </a:cubicBezTo>
                  <a:cubicBezTo>
                    <a:pt x="767080" y="482600"/>
                    <a:pt x="772160" y="490220"/>
                    <a:pt x="782320" y="486410"/>
                  </a:cubicBezTo>
                  <a:cubicBezTo>
                    <a:pt x="798830" y="478790"/>
                    <a:pt x="811530" y="448310"/>
                    <a:pt x="835660" y="431800"/>
                  </a:cubicBezTo>
                  <a:cubicBezTo>
                    <a:pt x="871220" y="407670"/>
                    <a:pt x="930910" y="397510"/>
                    <a:pt x="984250" y="372110"/>
                  </a:cubicBezTo>
                  <a:cubicBezTo>
                    <a:pt x="1051560" y="340360"/>
                    <a:pt x="1153160" y="267970"/>
                    <a:pt x="1207770" y="251460"/>
                  </a:cubicBezTo>
                  <a:cubicBezTo>
                    <a:pt x="1235710" y="241300"/>
                    <a:pt x="1248410" y="251460"/>
                    <a:pt x="1276350" y="242570"/>
                  </a:cubicBezTo>
                  <a:cubicBezTo>
                    <a:pt x="1325880" y="227330"/>
                    <a:pt x="1426210" y="158750"/>
                    <a:pt x="1474470" y="143510"/>
                  </a:cubicBezTo>
                  <a:cubicBezTo>
                    <a:pt x="1501140" y="135890"/>
                    <a:pt x="1516380" y="143510"/>
                    <a:pt x="1539240" y="137160"/>
                  </a:cubicBezTo>
                  <a:cubicBezTo>
                    <a:pt x="1568450" y="128270"/>
                    <a:pt x="1593850" y="105410"/>
                    <a:pt x="1634490" y="92710"/>
                  </a:cubicBezTo>
                  <a:cubicBezTo>
                    <a:pt x="1701800" y="73660"/>
                    <a:pt x="1835150" y="74930"/>
                    <a:pt x="1911350" y="58420"/>
                  </a:cubicBezTo>
                  <a:cubicBezTo>
                    <a:pt x="1967230" y="45720"/>
                    <a:pt x="1993900" y="24130"/>
                    <a:pt x="2054860" y="15240"/>
                  </a:cubicBezTo>
                  <a:cubicBezTo>
                    <a:pt x="2152650" y="0"/>
                    <a:pt x="2316480" y="13970"/>
                    <a:pt x="2447290" y="13970"/>
                  </a:cubicBezTo>
                  <a:cubicBezTo>
                    <a:pt x="2578100" y="15240"/>
                    <a:pt x="2689860" y="7620"/>
                    <a:pt x="2840990" y="19050"/>
                  </a:cubicBezTo>
                  <a:cubicBezTo>
                    <a:pt x="3050540" y="35560"/>
                    <a:pt x="3407410" y="104140"/>
                    <a:pt x="3583940" y="123190"/>
                  </a:cubicBezTo>
                  <a:cubicBezTo>
                    <a:pt x="3680460" y="134620"/>
                    <a:pt x="3716020" y="129540"/>
                    <a:pt x="3808730" y="140970"/>
                  </a:cubicBezTo>
                  <a:cubicBezTo>
                    <a:pt x="3959860" y="160020"/>
                    <a:pt x="4202430" y="203200"/>
                    <a:pt x="4404360" y="242570"/>
                  </a:cubicBezTo>
                  <a:cubicBezTo>
                    <a:pt x="4612640" y="283210"/>
                    <a:pt x="4977130" y="339090"/>
                    <a:pt x="5041900" y="383540"/>
                  </a:cubicBezTo>
                  <a:cubicBezTo>
                    <a:pt x="5057140" y="393700"/>
                    <a:pt x="5064760" y="406400"/>
                    <a:pt x="5062220" y="415290"/>
                  </a:cubicBezTo>
                  <a:cubicBezTo>
                    <a:pt x="5060950" y="422910"/>
                    <a:pt x="5034280" y="434340"/>
                    <a:pt x="5034280" y="434340"/>
                  </a:cubicBezTo>
                </a:path>
              </a:pathLst>
            </a:custGeom>
            <a:solidFill>
              <a:srgbClr val="E7191F"/>
            </a:solidFill>
            <a:ln cap="sq">
              <a:noFill/>
              <a:prstDash val="solid"/>
              <a:miter/>
            </a:ln>
          </p:spPr>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7527300" y="2324896"/>
            <a:ext cx="11353614" cy="6741229"/>
          </a:xfrm>
          <a:custGeom>
            <a:avLst/>
            <a:gdLst/>
            <a:ahLst/>
            <a:cxnLst/>
            <a:rect r="r" b="b" t="t" l="l"/>
            <a:pathLst>
              <a:path h="6741229" w="11353614">
                <a:moveTo>
                  <a:pt x="0" y="0"/>
                </a:moveTo>
                <a:lnTo>
                  <a:pt x="11353614" y="0"/>
                </a:lnTo>
                <a:lnTo>
                  <a:pt x="11353614" y="6741230"/>
                </a:lnTo>
                <a:lnTo>
                  <a:pt x="0" y="6741230"/>
                </a:lnTo>
                <a:lnTo>
                  <a:pt x="0" y="0"/>
                </a:lnTo>
                <a:close/>
              </a:path>
            </a:pathLst>
          </a:custGeom>
          <a:blipFill>
            <a:blip r:embed="rId2"/>
            <a:stretch>
              <a:fillRect l="-26328" t="0" r="0" b="-15025"/>
            </a:stretch>
          </a:blipFill>
        </p:spPr>
      </p:sp>
      <p:sp>
        <p:nvSpPr>
          <p:cNvPr name="Freeform 3" id="3"/>
          <p:cNvSpPr/>
          <p:nvPr/>
        </p:nvSpPr>
        <p:spPr>
          <a:xfrm flipH="false" flipV="false" rot="0">
            <a:off x="0" y="0"/>
            <a:ext cx="11268794" cy="7682817"/>
          </a:xfrm>
          <a:custGeom>
            <a:avLst/>
            <a:gdLst/>
            <a:ahLst/>
            <a:cxnLst/>
            <a:rect r="r" b="b" t="t" l="l"/>
            <a:pathLst>
              <a:path h="7682817" w="11268794">
                <a:moveTo>
                  <a:pt x="0" y="0"/>
                </a:moveTo>
                <a:lnTo>
                  <a:pt x="11268794" y="0"/>
                </a:lnTo>
                <a:lnTo>
                  <a:pt x="11268794" y="7682817"/>
                </a:lnTo>
                <a:lnTo>
                  <a:pt x="0" y="7682817"/>
                </a:lnTo>
                <a:lnTo>
                  <a:pt x="0" y="0"/>
                </a:lnTo>
                <a:close/>
              </a:path>
            </a:pathLst>
          </a:custGeom>
          <a:blipFill>
            <a:blip r:embed="rId3"/>
            <a:stretch>
              <a:fillRect l="-26965" t="0" r="0" b="0"/>
            </a:stretch>
          </a:blipFill>
        </p:spPr>
      </p:sp>
      <p:sp>
        <p:nvSpPr>
          <p:cNvPr name="TextBox 4" id="4"/>
          <p:cNvSpPr txBox="true"/>
          <p:nvPr/>
        </p:nvSpPr>
        <p:spPr>
          <a:xfrm rot="0">
            <a:off x="326257" y="8999451"/>
            <a:ext cx="17635487" cy="1109983"/>
          </a:xfrm>
          <a:prstGeom prst="rect">
            <a:avLst/>
          </a:prstGeom>
        </p:spPr>
        <p:txBody>
          <a:bodyPr anchor="t" rtlCol="false" tIns="0" lIns="0" bIns="0" rIns="0">
            <a:spAutoFit/>
          </a:bodyPr>
          <a:lstStyle/>
          <a:p>
            <a:pPr algn="just">
              <a:lnSpc>
                <a:spcPts val="4438"/>
              </a:lnSpc>
              <a:spcBef>
                <a:spcPct val="0"/>
              </a:spcBef>
            </a:pPr>
            <a:r>
              <a:rPr lang="en-US" b="true" sz="3170">
                <a:solidFill>
                  <a:srgbClr val="000000"/>
                </a:solidFill>
                <a:latin typeface="Glacial Indifference Bold"/>
                <a:ea typeface="Glacial Indifference Bold"/>
                <a:cs typeface="Glacial Indifference Bold"/>
                <a:sym typeface="Glacial Indifference Bold"/>
              </a:rPr>
              <a:t>TO CHECK THE CORRECTNESS OF THE RESULT, SANC_DT (MONTH) CAN BE FILTERED AND ACCORDINGLY QTR CAN BE CHECKED IN THE FY_QTR COLUMN.</a:t>
            </a:r>
          </a:p>
        </p:txBody>
      </p:sp>
      <p:grpSp>
        <p:nvGrpSpPr>
          <p:cNvPr name="Group 5" id="5"/>
          <p:cNvGrpSpPr/>
          <p:nvPr/>
        </p:nvGrpSpPr>
        <p:grpSpPr>
          <a:xfrm rot="0">
            <a:off x="8467825" y="989648"/>
            <a:ext cx="1568668" cy="211177"/>
            <a:chOff x="0" y="0"/>
            <a:chExt cx="1582420" cy="213028"/>
          </a:xfrm>
        </p:grpSpPr>
        <p:sp>
          <p:nvSpPr>
            <p:cNvPr name="Freeform 6" id="6"/>
            <p:cNvSpPr/>
            <p:nvPr/>
          </p:nvSpPr>
          <p:spPr>
            <a:xfrm flipH="false" flipV="false" rot="0">
              <a:off x="49530" y="25436"/>
              <a:ext cx="1488440" cy="165335"/>
            </a:xfrm>
            <a:custGeom>
              <a:avLst/>
              <a:gdLst/>
              <a:ahLst/>
              <a:cxnLst/>
              <a:rect r="r" b="b" t="t" l="l"/>
              <a:pathLst>
                <a:path h="165335" w="1488440">
                  <a:moveTo>
                    <a:pt x="80010" y="0"/>
                  </a:moveTo>
                  <a:cubicBezTo>
                    <a:pt x="218440" y="5087"/>
                    <a:pt x="325120" y="31795"/>
                    <a:pt x="417830" y="38154"/>
                  </a:cubicBezTo>
                  <a:cubicBezTo>
                    <a:pt x="521970" y="45785"/>
                    <a:pt x="660400" y="29888"/>
                    <a:pt x="750570" y="37519"/>
                  </a:cubicBezTo>
                  <a:cubicBezTo>
                    <a:pt x="815340" y="43242"/>
                    <a:pt x="864870" y="60411"/>
                    <a:pt x="913130" y="66770"/>
                  </a:cubicBezTo>
                  <a:cubicBezTo>
                    <a:pt x="948690" y="71221"/>
                    <a:pt x="972820" y="73765"/>
                    <a:pt x="1009650" y="75037"/>
                  </a:cubicBezTo>
                  <a:cubicBezTo>
                    <a:pt x="1055370" y="77581"/>
                    <a:pt x="1123950" y="80760"/>
                    <a:pt x="1167130" y="75037"/>
                  </a:cubicBezTo>
                  <a:cubicBezTo>
                    <a:pt x="1198880" y="71221"/>
                    <a:pt x="1212850" y="58503"/>
                    <a:pt x="1245870" y="54052"/>
                  </a:cubicBezTo>
                  <a:cubicBezTo>
                    <a:pt x="1292860" y="47693"/>
                    <a:pt x="1384300" y="42606"/>
                    <a:pt x="1424940" y="50873"/>
                  </a:cubicBezTo>
                  <a:cubicBezTo>
                    <a:pt x="1451610" y="55960"/>
                    <a:pt x="1473200" y="69314"/>
                    <a:pt x="1480820" y="80124"/>
                  </a:cubicBezTo>
                  <a:cubicBezTo>
                    <a:pt x="1488440" y="89027"/>
                    <a:pt x="1485900" y="99837"/>
                    <a:pt x="1479550" y="108104"/>
                  </a:cubicBezTo>
                  <a:cubicBezTo>
                    <a:pt x="1471930" y="116371"/>
                    <a:pt x="1459230" y="125273"/>
                    <a:pt x="1442720" y="129725"/>
                  </a:cubicBezTo>
                  <a:cubicBezTo>
                    <a:pt x="1422400" y="134812"/>
                    <a:pt x="1383030" y="137356"/>
                    <a:pt x="1361440" y="132268"/>
                  </a:cubicBezTo>
                  <a:cubicBezTo>
                    <a:pt x="1338580" y="127181"/>
                    <a:pt x="1314450" y="111919"/>
                    <a:pt x="1310640" y="99837"/>
                  </a:cubicBezTo>
                  <a:cubicBezTo>
                    <a:pt x="1306830" y="87755"/>
                    <a:pt x="1318260" y="69314"/>
                    <a:pt x="1336040" y="61047"/>
                  </a:cubicBezTo>
                  <a:cubicBezTo>
                    <a:pt x="1353820" y="52144"/>
                    <a:pt x="1391920" y="47057"/>
                    <a:pt x="1414780" y="49601"/>
                  </a:cubicBezTo>
                  <a:cubicBezTo>
                    <a:pt x="1438910" y="52144"/>
                    <a:pt x="1468120" y="65498"/>
                    <a:pt x="1478280" y="75673"/>
                  </a:cubicBezTo>
                  <a:cubicBezTo>
                    <a:pt x="1487170" y="83940"/>
                    <a:pt x="1485900" y="95386"/>
                    <a:pt x="1482090" y="103653"/>
                  </a:cubicBezTo>
                  <a:cubicBezTo>
                    <a:pt x="1477010" y="112555"/>
                    <a:pt x="1464310" y="121458"/>
                    <a:pt x="1450340" y="127181"/>
                  </a:cubicBezTo>
                  <a:cubicBezTo>
                    <a:pt x="1436370" y="132268"/>
                    <a:pt x="1417320" y="136084"/>
                    <a:pt x="1398270" y="136084"/>
                  </a:cubicBezTo>
                  <a:cubicBezTo>
                    <a:pt x="1375410" y="136720"/>
                    <a:pt x="1344930" y="123366"/>
                    <a:pt x="1322070" y="125909"/>
                  </a:cubicBezTo>
                  <a:cubicBezTo>
                    <a:pt x="1300480" y="127817"/>
                    <a:pt x="1287780" y="143079"/>
                    <a:pt x="1262380" y="149438"/>
                  </a:cubicBezTo>
                  <a:cubicBezTo>
                    <a:pt x="1229360" y="156433"/>
                    <a:pt x="1188720" y="160248"/>
                    <a:pt x="1140460" y="162156"/>
                  </a:cubicBezTo>
                  <a:cubicBezTo>
                    <a:pt x="1069340" y="165335"/>
                    <a:pt x="943610" y="164699"/>
                    <a:pt x="877570" y="155797"/>
                  </a:cubicBezTo>
                  <a:cubicBezTo>
                    <a:pt x="835660" y="150710"/>
                    <a:pt x="812800" y="137356"/>
                    <a:pt x="777240" y="131632"/>
                  </a:cubicBezTo>
                  <a:cubicBezTo>
                    <a:pt x="742950" y="125273"/>
                    <a:pt x="711200" y="123366"/>
                    <a:pt x="666750" y="121458"/>
                  </a:cubicBezTo>
                  <a:cubicBezTo>
                    <a:pt x="600710" y="118278"/>
                    <a:pt x="502920" y="125273"/>
                    <a:pt x="420370" y="118914"/>
                  </a:cubicBezTo>
                  <a:cubicBezTo>
                    <a:pt x="331470" y="111919"/>
                    <a:pt x="220980" y="83940"/>
                    <a:pt x="153670" y="78852"/>
                  </a:cubicBezTo>
                  <a:cubicBezTo>
                    <a:pt x="115570" y="75673"/>
                    <a:pt x="85090" y="81396"/>
                    <a:pt x="60960" y="77581"/>
                  </a:cubicBezTo>
                  <a:cubicBezTo>
                    <a:pt x="41910" y="74401"/>
                    <a:pt x="25400" y="69314"/>
                    <a:pt x="15240" y="61683"/>
                  </a:cubicBezTo>
                  <a:cubicBezTo>
                    <a:pt x="5080" y="54688"/>
                    <a:pt x="0" y="43242"/>
                    <a:pt x="1270" y="34975"/>
                  </a:cubicBezTo>
                  <a:cubicBezTo>
                    <a:pt x="3810" y="26072"/>
                    <a:pt x="13970" y="15898"/>
                    <a:pt x="27940" y="10175"/>
                  </a:cubicBezTo>
                  <a:cubicBezTo>
                    <a:pt x="40640" y="4452"/>
                    <a:pt x="80010" y="0"/>
                    <a:pt x="80010" y="0"/>
                  </a:cubicBezTo>
                </a:path>
              </a:pathLst>
            </a:custGeom>
            <a:solidFill>
              <a:srgbClr val="E7191F"/>
            </a:solidFill>
            <a:ln cap="sq">
              <a:noFill/>
              <a:prstDash val="solid"/>
              <a:miter/>
            </a:ln>
          </p:spPr>
        </p:sp>
      </p:grpSp>
      <p:grpSp>
        <p:nvGrpSpPr>
          <p:cNvPr name="Group 7" id="7"/>
          <p:cNvGrpSpPr/>
          <p:nvPr/>
        </p:nvGrpSpPr>
        <p:grpSpPr>
          <a:xfrm rot="0">
            <a:off x="16400145" y="3315653"/>
            <a:ext cx="1267777" cy="220028"/>
            <a:chOff x="0" y="0"/>
            <a:chExt cx="1690370" cy="293370"/>
          </a:xfrm>
        </p:grpSpPr>
        <p:sp>
          <p:nvSpPr>
            <p:cNvPr name="Freeform 8" id="8"/>
            <p:cNvSpPr/>
            <p:nvPr/>
          </p:nvSpPr>
          <p:spPr>
            <a:xfrm flipH="false" flipV="false" rot="0">
              <a:off x="49530" y="13970"/>
              <a:ext cx="1591310" cy="246380"/>
            </a:xfrm>
            <a:custGeom>
              <a:avLst/>
              <a:gdLst/>
              <a:ahLst/>
              <a:cxnLst/>
              <a:rect r="r" b="b" t="t" l="l"/>
              <a:pathLst>
                <a:path h="246380" w="1591310">
                  <a:moveTo>
                    <a:pt x="78740" y="72390"/>
                  </a:moveTo>
                  <a:cubicBezTo>
                    <a:pt x="314960" y="67310"/>
                    <a:pt x="326390" y="53340"/>
                    <a:pt x="383540" y="46990"/>
                  </a:cubicBezTo>
                  <a:cubicBezTo>
                    <a:pt x="562610" y="25400"/>
                    <a:pt x="1352550" y="0"/>
                    <a:pt x="1501140" y="36830"/>
                  </a:cubicBezTo>
                  <a:cubicBezTo>
                    <a:pt x="1541780" y="46990"/>
                    <a:pt x="1559560" y="57150"/>
                    <a:pt x="1573530" y="74930"/>
                  </a:cubicBezTo>
                  <a:cubicBezTo>
                    <a:pt x="1584960" y="90170"/>
                    <a:pt x="1591310" y="110490"/>
                    <a:pt x="1588770" y="128270"/>
                  </a:cubicBezTo>
                  <a:cubicBezTo>
                    <a:pt x="1584960" y="151130"/>
                    <a:pt x="1564640" y="185420"/>
                    <a:pt x="1546860" y="198120"/>
                  </a:cubicBezTo>
                  <a:cubicBezTo>
                    <a:pt x="1531620" y="209550"/>
                    <a:pt x="1510030" y="212090"/>
                    <a:pt x="1492250" y="210820"/>
                  </a:cubicBezTo>
                  <a:cubicBezTo>
                    <a:pt x="1474470" y="208280"/>
                    <a:pt x="1454150" y="199390"/>
                    <a:pt x="1441450" y="186690"/>
                  </a:cubicBezTo>
                  <a:cubicBezTo>
                    <a:pt x="1428750" y="175260"/>
                    <a:pt x="1417320" y="156210"/>
                    <a:pt x="1416050" y="138430"/>
                  </a:cubicBezTo>
                  <a:cubicBezTo>
                    <a:pt x="1413510" y="115570"/>
                    <a:pt x="1426210" y="77470"/>
                    <a:pt x="1441450" y="60960"/>
                  </a:cubicBezTo>
                  <a:cubicBezTo>
                    <a:pt x="1454150" y="46990"/>
                    <a:pt x="1474470" y="39370"/>
                    <a:pt x="1492250" y="36830"/>
                  </a:cubicBezTo>
                  <a:cubicBezTo>
                    <a:pt x="1510030" y="35560"/>
                    <a:pt x="1531620" y="38100"/>
                    <a:pt x="1546860" y="49530"/>
                  </a:cubicBezTo>
                  <a:cubicBezTo>
                    <a:pt x="1564640" y="62230"/>
                    <a:pt x="1584960" y="96520"/>
                    <a:pt x="1588770" y="119380"/>
                  </a:cubicBezTo>
                  <a:cubicBezTo>
                    <a:pt x="1591310" y="138430"/>
                    <a:pt x="1584960" y="158750"/>
                    <a:pt x="1573530" y="172720"/>
                  </a:cubicBezTo>
                  <a:cubicBezTo>
                    <a:pt x="1559560" y="190500"/>
                    <a:pt x="1541780" y="200660"/>
                    <a:pt x="1501140" y="210820"/>
                  </a:cubicBezTo>
                  <a:cubicBezTo>
                    <a:pt x="1356360" y="246380"/>
                    <a:pt x="591820" y="203200"/>
                    <a:pt x="439420" y="204470"/>
                  </a:cubicBezTo>
                  <a:cubicBezTo>
                    <a:pt x="398780" y="205740"/>
                    <a:pt x="387350" y="203200"/>
                    <a:pt x="360680" y="207010"/>
                  </a:cubicBezTo>
                  <a:cubicBezTo>
                    <a:pt x="332740" y="210820"/>
                    <a:pt x="309880" y="223520"/>
                    <a:pt x="275590" y="228600"/>
                  </a:cubicBezTo>
                  <a:cubicBezTo>
                    <a:pt x="223520" y="234950"/>
                    <a:pt x="123190" y="236220"/>
                    <a:pt x="78740" y="228600"/>
                  </a:cubicBezTo>
                  <a:cubicBezTo>
                    <a:pt x="55880" y="224790"/>
                    <a:pt x="39370" y="220980"/>
                    <a:pt x="26670" y="208280"/>
                  </a:cubicBezTo>
                  <a:cubicBezTo>
                    <a:pt x="12700" y="194310"/>
                    <a:pt x="0" y="161290"/>
                    <a:pt x="1270" y="140970"/>
                  </a:cubicBezTo>
                  <a:cubicBezTo>
                    <a:pt x="2540" y="123190"/>
                    <a:pt x="13970" y="102870"/>
                    <a:pt x="26670" y="91440"/>
                  </a:cubicBezTo>
                  <a:cubicBezTo>
                    <a:pt x="39370" y="80010"/>
                    <a:pt x="78740" y="72390"/>
                    <a:pt x="78740" y="72390"/>
                  </a:cubicBezTo>
                </a:path>
              </a:pathLst>
            </a:custGeom>
            <a:solidFill>
              <a:srgbClr val="E7191F"/>
            </a:solidFill>
            <a:ln cap="sq">
              <a:noFill/>
              <a:prstDash val="solid"/>
              <a:miter/>
            </a:ln>
          </p:spPr>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492169"/>
          </a:xfrm>
          <a:custGeom>
            <a:avLst/>
            <a:gdLst/>
            <a:ahLst/>
            <a:cxnLst/>
            <a:rect r="r" b="b" t="t" l="l"/>
            <a:pathLst>
              <a:path h="9492169" w="18288000">
                <a:moveTo>
                  <a:pt x="0" y="0"/>
                </a:moveTo>
                <a:lnTo>
                  <a:pt x="18288000" y="0"/>
                </a:lnTo>
                <a:lnTo>
                  <a:pt x="18288000" y="9492169"/>
                </a:lnTo>
                <a:lnTo>
                  <a:pt x="0" y="9492169"/>
                </a:lnTo>
                <a:lnTo>
                  <a:pt x="0" y="0"/>
                </a:lnTo>
                <a:close/>
              </a:path>
            </a:pathLst>
          </a:custGeom>
          <a:blipFill>
            <a:blip r:embed="rId2"/>
            <a:stretch>
              <a:fillRect l="0" t="0" r="-560" b="0"/>
            </a:stretch>
          </a:blipFill>
        </p:spPr>
      </p:sp>
      <p:sp>
        <p:nvSpPr>
          <p:cNvPr name="TextBox 3" id="3"/>
          <p:cNvSpPr txBox="true"/>
          <p:nvPr/>
        </p:nvSpPr>
        <p:spPr>
          <a:xfrm rot="0">
            <a:off x="509900" y="8837168"/>
            <a:ext cx="14249679" cy="1233801"/>
          </a:xfrm>
          <a:prstGeom prst="rect">
            <a:avLst/>
          </a:prstGeom>
        </p:spPr>
        <p:txBody>
          <a:bodyPr anchor="t" rtlCol="false" tIns="0" lIns="0" bIns="0" rIns="0">
            <a:spAutoFit/>
          </a:bodyPr>
          <a:lstStyle/>
          <a:p>
            <a:pPr algn="just">
              <a:lnSpc>
                <a:spcPts val="4925"/>
              </a:lnSpc>
              <a:spcBef>
                <a:spcPct val="0"/>
              </a:spcBef>
            </a:pPr>
            <a:r>
              <a:rPr lang="en-US" b="true" sz="3518">
                <a:solidFill>
                  <a:srgbClr val="000000"/>
                </a:solidFill>
                <a:latin typeface="Glacial Indifference Bold"/>
                <a:ea typeface="Glacial Indifference Bold"/>
                <a:cs typeface="Glacial Indifference Bold"/>
                <a:sym typeface="Glacial Indifference Bold"/>
              </a:rPr>
              <a:t>PIVOT TABLE CREATED WITH THE CORRECT VALUES AND NOW REPORT CAN BE PREPARED.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1052" t="-5256" r="-1052" b="0"/>
            </a:stretch>
          </a:blipFill>
        </p:spPr>
      </p:sp>
      <p:sp>
        <p:nvSpPr>
          <p:cNvPr name="TextBox 3" id="3"/>
          <p:cNvSpPr txBox="true"/>
          <p:nvPr/>
        </p:nvSpPr>
        <p:spPr>
          <a:xfrm rot="0">
            <a:off x="1028700" y="9433839"/>
            <a:ext cx="15781373" cy="610321"/>
          </a:xfrm>
          <a:prstGeom prst="rect">
            <a:avLst/>
          </a:prstGeom>
        </p:spPr>
        <p:txBody>
          <a:bodyPr anchor="t" rtlCol="false" tIns="0" lIns="0" bIns="0" rIns="0">
            <a:spAutoFit/>
          </a:bodyPr>
          <a:lstStyle/>
          <a:p>
            <a:pPr algn="just">
              <a:lnSpc>
                <a:spcPts val="4925"/>
              </a:lnSpc>
              <a:spcBef>
                <a:spcPct val="0"/>
              </a:spcBef>
            </a:pPr>
            <a:r>
              <a:rPr lang="en-US" b="true" sz="3518">
                <a:solidFill>
                  <a:srgbClr val="000000"/>
                </a:solidFill>
                <a:latin typeface="Glacial Indifference Bold"/>
                <a:ea typeface="Glacial Indifference Bold"/>
                <a:cs typeface="Glacial Indifference Bold"/>
                <a:sym typeface="Glacial Indifference Bold"/>
              </a:rPr>
              <a:t>WE DON’T NEED Q4 DATA, SO IT IS DESELCTED FROM THE COLUMN LABELS.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83367" cy="10287000"/>
          </a:xfrm>
          <a:custGeom>
            <a:avLst/>
            <a:gdLst/>
            <a:ahLst/>
            <a:cxnLst/>
            <a:rect r="r" b="b" t="t" l="l"/>
            <a:pathLst>
              <a:path h="10287000" w="18483367">
                <a:moveTo>
                  <a:pt x="0" y="0"/>
                </a:moveTo>
                <a:lnTo>
                  <a:pt x="18483367" y="0"/>
                </a:lnTo>
                <a:lnTo>
                  <a:pt x="18483367" y="10287000"/>
                </a:lnTo>
                <a:lnTo>
                  <a:pt x="0" y="10287000"/>
                </a:lnTo>
                <a:lnTo>
                  <a:pt x="0" y="0"/>
                </a:lnTo>
                <a:close/>
              </a:path>
            </a:pathLst>
          </a:custGeom>
          <a:blipFill>
            <a:blip r:embed="rId2"/>
            <a:stretch>
              <a:fillRect l="-2476" t="0" r="-3533" b="0"/>
            </a:stretch>
          </a:blipFill>
        </p:spPr>
      </p:sp>
      <p:sp>
        <p:nvSpPr>
          <p:cNvPr name="TextBox 3" id="3"/>
          <p:cNvSpPr txBox="true"/>
          <p:nvPr/>
        </p:nvSpPr>
        <p:spPr>
          <a:xfrm rot="0">
            <a:off x="413352" y="8425650"/>
            <a:ext cx="14101450" cy="1233801"/>
          </a:xfrm>
          <a:prstGeom prst="rect">
            <a:avLst/>
          </a:prstGeom>
        </p:spPr>
        <p:txBody>
          <a:bodyPr anchor="t" rtlCol="false" tIns="0" lIns="0" bIns="0" rIns="0">
            <a:spAutoFit/>
          </a:bodyPr>
          <a:lstStyle/>
          <a:p>
            <a:pPr algn="just">
              <a:lnSpc>
                <a:spcPts val="4925"/>
              </a:lnSpc>
              <a:spcBef>
                <a:spcPct val="0"/>
              </a:spcBef>
            </a:pPr>
            <a:r>
              <a:rPr lang="en-US" b="true" sz="3518">
                <a:solidFill>
                  <a:srgbClr val="000000"/>
                </a:solidFill>
                <a:latin typeface="Glacial Indifference Bold"/>
                <a:ea typeface="Glacial Indifference Bold"/>
                <a:cs typeface="Glacial Indifference Bold"/>
                <a:sym typeface="Glacial Indifference Bold"/>
              </a:rPr>
              <a:t>TO GET THE MTD DEC-24 DATA, THE PIVOT TABLE IS COPIED BELOW, AND ONLY DEC IS SELECTED.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297181" cy="11882461"/>
          </a:xfrm>
          <a:custGeom>
            <a:avLst/>
            <a:gdLst/>
            <a:ahLst/>
            <a:cxnLst/>
            <a:rect r="r" b="b" t="t" l="l"/>
            <a:pathLst>
              <a:path h="11882461" w="21297181">
                <a:moveTo>
                  <a:pt x="0" y="0"/>
                </a:moveTo>
                <a:lnTo>
                  <a:pt x="21297181" y="0"/>
                </a:lnTo>
                <a:lnTo>
                  <a:pt x="21297181" y="11882461"/>
                </a:lnTo>
                <a:lnTo>
                  <a:pt x="0" y="11882461"/>
                </a:lnTo>
                <a:lnTo>
                  <a:pt x="0" y="0"/>
                </a:lnTo>
                <a:close/>
              </a:path>
            </a:pathLst>
          </a:custGeom>
          <a:blipFill>
            <a:blip r:embed="rId2"/>
            <a:stretch>
              <a:fillRect l="0" t="0" r="-6590" b="0"/>
            </a:stretch>
          </a:blipFill>
        </p:spPr>
      </p:sp>
      <p:sp>
        <p:nvSpPr>
          <p:cNvPr name="TextBox 3" id="3"/>
          <p:cNvSpPr txBox="true"/>
          <p:nvPr/>
        </p:nvSpPr>
        <p:spPr>
          <a:xfrm rot="0">
            <a:off x="1473385" y="8351536"/>
            <a:ext cx="16055396" cy="1394202"/>
          </a:xfrm>
          <a:prstGeom prst="rect">
            <a:avLst/>
          </a:prstGeom>
        </p:spPr>
        <p:txBody>
          <a:bodyPr anchor="t" rtlCol="false" tIns="0" lIns="0" bIns="0" rIns="0">
            <a:spAutoFit/>
          </a:bodyPr>
          <a:lstStyle/>
          <a:p>
            <a:pPr algn="just">
              <a:lnSpc>
                <a:spcPts val="5607"/>
              </a:lnSpc>
              <a:spcBef>
                <a:spcPct val="0"/>
              </a:spcBef>
            </a:pPr>
            <a:r>
              <a:rPr lang="en-US" b="true" sz="4005">
                <a:solidFill>
                  <a:srgbClr val="000000"/>
                </a:solidFill>
                <a:latin typeface="Glacial Indifference Bold"/>
                <a:ea typeface="Glacial Indifference Bold"/>
                <a:cs typeface="Glacial Indifference Bold"/>
                <a:sym typeface="Glacial Indifference Bold"/>
              </a:rPr>
              <a:t>NOW THE PIVOT TABLES ARE COPIED AND PASTED (PASTE SPECIAL) IN A NEW SHEET FOR FINE TUNING THE REPORT.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191961" cy="10810011"/>
          </a:xfrm>
          <a:custGeom>
            <a:avLst/>
            <a:gdLst/>
            <a:ahLst/>
            <a:cxnLst/>
            <a:rect r="r" b="b" t="t" l="l"/>
            <a:pathLst>
              <a:path h="10810011" w="20191961">
                <a:moveTo>
                  <a:pt x="0" y="0"/>
                </a:moveTo>
                <a:lnTo>
                  <a:pt x="20191961" y="0"/>
                </a:lnTo>
                <a:lnTo>
                  <a:pt x="20191961" y="10810011"/>
                </a:lnTo>
                <a:lnTo>
                  <a:pt x="0" y="10810011"/>
                </a:lnTo>
                <a:lnTo>
                  <a:pt x="0" y="0"/>
                </a:lnTo>
                <a:close/>
              </a:path>
            </a:pathLst>
          </a:custGeom>
          <a:blipFill>
            <a:blip r:embed="rId2"/>
            <a:stretch>
              <a:fillRect l="-1343" t="0" r="-1343" b="0"/>
            </a:stretch>
          </a:blipFill>
        </p:spPr>
      </p:sp>
      <p:sp>
        <p:nvSpPr>
          <p:cNvPr name="TextBox 3" id="3"/>
          <p:cNvSpPr txBox="true"/>
          <p:nvPr/>
        </p:nvSpPr>
        <p:spPr>
          <a:xfrm rot="0">
            <a:off x="1028700" y="7684508"/>
            <a:ext cx="16648310" cy="2104073"/>
          </a:xfrm>
          <a:prstGeom prst="rect">
            <a:avLst/>
          </a:prstGeom>
        </p:spPr>
        <p:txBody>
          <a:bodyPr anchor="t" rtlCol="false" tIns="0" lIns="0" bIns="0" rIns="0">
            <a:spAutoFit/>
          </a:bodyPr>
          <a:lstStyle/>
          <a:p>
            <a:pPr algn="just">
              <a:lnSpc>
                <a:spcPts val="5607"/>
              </a:lnSpc>
              <a:spcBef>
                <a:spcPct val="0"/>
              </a:spcBef>
            </a:pPr>
            <a:r>
              <a:rPr lang="en-US" b="true" sz="4005">
                <a:solidFill>
                  <a:srgbClr val="000000"/>
                </a:solidFill>
                <a:latin typeface="Glacial Indifference Bold"/>
                <a:ea typeface="Glacial Indifference Bold"/>
                <a:cs typeface="Glacial Indifference Bold"/>
                <a:sym typeface="Glacial Indifference Bold"/>
              </a:rPr>
              <a:t>FINE TUNING IS DONE BY FORMATTING THE CELLS WITH BORDER, CHANGING FONTS, MERGING CELLS, CHANGING CELL HEIGHT, CHANGING THE AMOUNT TO 2 DECIMALS.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2580668" y="-1288767"/>
            <a:ext cx="21418043" cy="12004769"/>
          </a:xfrm>
          <a:custGeom>
            <a:avLst/>
            <a:gdLst/>
            <a:ahLst/>
            <a:cxnLst/>
            <a:rect r="r" b="b" t="t" l="l"/>
            <a:pathLst>
              <a:path h="12004769" w="21418043">
                <a:moveTo>
                  <a:pt x="0" y="0"/>
                </a:moveTo>
                <a:lnTo>
                  <a:pt x="21418042" y="0"/>
                </a:lnTo>
                <a:lnTo>
                  <a:pt x="21418042" y="12004769"/>
                </a:lnTo>
                <a:lnTo>
                  <a:pt x="0" y="12004769"/>
                </a:lnTo>
                <a:lnTo>
                  <a:pt x="0" y="0"/>
                </a:lnTo>
                <a:close/>
              </a:path>
            </a:pathLst>
          </a:custGeom>
          <a:blipFill>
            <a:blip r:embed="rId2"/>
            <a:stretch>
              <a:fillRect l="-7002" t="-6467" r="-7002" b="0"/>
            </a:stretch>
          </a:blipFill>
        </p:spPr>
      </p:sp>
      <p:sp>
        <p:nvSpPr>
          <p:cNvPr name="TextBox 3" id="3"/>
          <p:cNvSpPr txBox="true"/>
          <p:nvPr/>
        </p:nvSpPr>
        <p:spPr>
          <a:xfrm rot="0">
            <a:off x="943369" y="8252807"/>
            <a:ext cx="16401263" cy="1394202"/>
          </a:xfrm>
          <a:prstGeom prst="rect">
            <a:avLst/>
          </a:prstGeom>
        </p:spPr>
        <p:txBody>
          <a:bodyPr anchor="t" rtlCol="false" tIns="0" lIns="0" bIns="0" rIns="0">
            <a:spAutoFit/>
          </a:bodyPr>
          <a:lstStyle/>
          <a:p>
            <a:pPr algn="just">
              <a:lnSpc>
                <a:spcPts val="5607"/>
              </a:lnSpc>
              <a:spcBef>
                <a:spcPct val="0"/>
              </a:spcBef>
            </a:pPr>
            <a:r>
              <a:rPr lang="en-US" b="true" sz="4005">
                <a:solidFill>
                  <a:srgbClr val="000000"/>
                </a:solidFill>
                <a:latin typeface="Glacial Indifference Bold"/>
                <a:ea typeface="Glacial Indifference Bold"/>
                <a:cs typeface="Glacial Indifference Bold"/>
                <a:sym typeface="Glacial Indifference Bold"/>
              </a:rPr>
              <a:t>THIS IS THE FINAL REPORT AFTER NECESSARY FORMATTING IS DONE. IT IS NOW READY TO PRINT AND SUBMIT.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394930"/>
            <a:ext cx="18288000" cy="10534858"/>
          </a:xfrm>
          <a:custGeom>
            <a:avLst/>
            <a:gdLst/>
            <a:ahLst/>
            <a:cxnLst/>
            <a:rect r="r" b="b" t="t" l="l"/>
            <a:pathLst>
              <a:path h="10534858" w="18288000">
                <a:moveTo>
                  <a:pt x="0" y="0"/>
                </a:moveTo>
                <a:lnTo>
                  <a:pt x="18288000" y="0"/>
                </a:lnTo>
                <a:lnTo>
                  <a:pt x="18288000" y="10534858"/>
                </a:lnTo>
                <a:lnTo>
                  <a:pt x="0" y="10534858"/>
                </a:lnTo>
                <a:lnTo>
                  <a:pt x="0" y="0"/>
                </a:lnTo>
                <a:close/>
              </a:path>
            </a:pathLst>
          </a:custGeom>
          <a:blipFill>
            <a:blip r:embed="rId3"/>
            <a:stretch>
              <a:fillRect l="0" t="0" r="-6805" b="0"/>
            </a:stretch>
          </a:blipFill>
        </p:spPr>
      </p:sp>
      <p:grpSp>
        <p:nvGrpSpPr>
          <p:cNvPr name="Group 4" id="4"/>
          <p:cNvGrpSpPr/>
          <p:nvPr/>
        </p:nvGrpSpPr>
        <p:grpSpPr>
          <a:xfrm rot="0">
            <a:off x="597030" y="8389506"/>
            <a:ext cx="17456844" cy="1750422"/>
            <a:chOff x="0" y="0"/>
            <a:chExt cx="4597687" cy="461016"/>
          </a:xfrm>
        </p:grpSpPr>
        <p:sp>
          <p:nvSpPr>
            <p:cNvPr name="Freeform 5" id="5"/>
            <p:cNvSpPr/>
            <p:nvPr/>
          </p:nvSpPr>
          <p:spPr>
            <a:xfrm flipH="false" flipV="false" rot="0">
              <a:off x="0" y="0"/>
              <a:ext cx="4597687" cy="461016"/>
            </a:xfrm>
            <a:custGeom>
              <a:avLst/>
              <a:gdLst/>
              <a:ahLst/>
              <a:cxnLst/>
              <a:rect r="r" b="b" t="t" l="l"/>
              <a:pathLst>
                <a:path h="461016" w="4597687">
                  <a:moveTo>
                    <a:pt x="0" y="0"/>
                  </a:moveTo>
                  <a:lnTo>
                    <a:pt x="4597687" y="0"/>
                  </a:lnTo>
                  <a:lnTo>
                    <a:pt x="4597687" y="461016"/>
                  </a:lnTo>
                  <a:lnTo>
                    <a:pt x="0" y="461016"/>
                  </a:lnTo>
                  <a:close/>
                </a:path>
              </a:pathLst>
            </a:custGeom>
            <a:solidFill>
              <a:srgbClr val="EFCEC3"/>
            </a:solidFill>
          </p:spPr>
        </p:sp>
        <p:sp>
          <p:nvSpPr>
            <p:cNvPr name="TextBox 6" id="6"/>
            <p:cNvSpPr txBox="true"/>
            <p:nvPr/>
          </p:nvSpPr>
          <p:spPr>
            <a:xfrm>
              <a:off x="0" y="-66675"/>
              <a:ext cx="4597687" cy="527691"/>
            </a:xfrm>
            <a:prstGeom prst="rect">
              <a:avLst/>
            </a:prstGeom>
          </p:spPr>
          <p:txBody>
            <a:bodyPr anchor="ctr" rtlCol="false" tIns="50800" lIns="50800" bIns="50800" rIns="50800"/>
            <a:lstStyle/>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THIS TABLE CONTAINS INFORMATION OF LOANS SANCTIONED THROUGH BRE PROCESS FOR LOAN  LIMIT 50 LAKH TO 5 CRORES.</a:t>
              </a:r>
            </a:p>
          </p:txBody>
        </p:sp>
      </p:grpSp>
      <p:grpSp>
        <p:nvGrpSpPr>
          <p:cNvPr name="Group 7" id="7"/>
          <p:cNvGrpSpPr/>
          <p:nvPr/>
        </p:nvGrpSpPr>
        <p:grpSpPr>
          <a:xfrm rot="0">
            <a:off x="6345555" y="3041333"/>
            <a:ext cx="1241108" cy="207645"/>
            <a:chOff x="0" y="0"/>
            <a:chExt cx="1654810" cy="276860"/>
          </a:xfrm>
        </p:grpSpPr>
        <p:sp>
          <p:nvSpPr>
            <p:cNvPr name="Freeform 8" id="8"/>
            <p:cNvSpPr/>
            <p:nvPr/>
          </p:nvSpPr>
          <p:spPr>
            <a:xfrm flipH="false" flipV="false" rot="0">
              <a:off x="49530" y="49530"/>
              <a:ext cx="1557020" cy="217170"/>
            </a:xfrm>
            <a:custGeom>
              <a:avLst/>
              <a:gdLst/>
              <a:ahLst/>
              <a:cxnLst/>
              <a:rect r="r" b="b" t="t" l="l"/>
              <a:pathLst>
                <a:path h="217170" w="1557020">
                  <a:moveTo>
                    <a:pt x="80010" y="10160"/>
                  </a:moveTo>
                  <a:cubicBezTo>
                    <a:pt x="1508760" y="11430"/>
                    <a:pt x="1525270" y="22860"/>
                    <a:pt x="1539240" y="40640"/>
                  </a:cubicBezTo>
                  <a:cubicBezTo>
                    <a:pt x="1550670" y="54610"/>
                    <a:pt x="1557020" y="74930"/>
                    <a:pt x="1554480" y="93980"/>
                  </a:cubicBezTo>
                  <a:cubicBezTo>
                    <a:pt x="1551940" y="115570"/>
                    <a:pt x="1530350" y="149860"/>
                    <a:pt x="1512570" y="163830"/>
                  </a:cubicBezTo>
                  <a:cubicBezTo>
                    <a:pt x="1497330" y="173990"/>
                    <a:pt x="1475740" y="177800"/>
                    <a:pt x="1457960" y="175260"/>
                  </a:cubicBezTo>
                  <a:cubicBezTo>
                    <a:pt x="1440180" y="173990"/>
                    <a:pt x="1419860" y="166370"/>
                    <a:pt x="1407160" y="152400"/>
                  </a:cubicBezTo>
                  <a:cubicBezTo>
                    <a:pt x="1393190" y="135890"/>
                    <a:pt x="1377950" y="99060"/>
                    <a:pt x="1381760" y="74930"/>
                  </a:cubicBezTo>
                  <a:cubicBezTo>
                    <a:pt x="1385570" y="50800"/>
                    <a:pt x="1410970" y="21590"/>
                    <a:pt x="1431290" y="10160"/>
                  </a:cubicBezTo>
                  <a:cubicBezTo>
                    <a:pt x="1447800" y="1270"/>
                    <a:pt x="1469390" y="0"/>
                    <a:pt x="1485900" y="3810"/>
                  </a:cubicBezTo>
                  <a:cubicBezTo>
                    <a:pt x="1503680" y="7620"/>
                    <a:pt x="1522730" y="19050"/>
                    <a:pt x="1534160" y="33020"/>
                  </a:cubicBezTo>
                  <a:cubicBezTo>
                    <a:pt x="1545590" y="45720"/>
                    <a:pt x="1553210" y="67310"/>
                    <a:pt x="1554480" y="83820"/>
                  </a:cubicBezTo>
                  <a:cubicBezTo>
                    <a:pt x="1555750" y="101600"/>
                    <a:pt x="1550670" y="123190"/>
                    <a:pt x="1539240" y="137160"/>
                  </a:cubicBezTo>
                  <a:cubicBezTo>
                    <a:pt x="1525270" y="154940"/>
                    <a:pt x="1508760" y="166370"/>
                    <a:pt x="1468120" y="176530"/>
                  </a:cubicBezTo>
                  <a:cubicBezTo>
                    <a:pt x="1297940" y="217170"/>
                    <a:pt x="229870" y="195580"/>
                    <a:pt x="80010" y="167640"/>
                  </a:cubicBezTo>
                  <a:cubicBezTo>
                    <a:pt x="49530" y="162560"/>
                    <a:pt x="40640" y="160020"/>
                    <a:pt x="27940" y="147320"/>
                  </a:cubicBezTo>
                  <a:cubicBezTo>
                    <a:pt x="12700" y="133350"/>
                    <a:pt x="0" y="100330"/>
                    <a:pt x="1270" y="80010"/>
                  </a:cubicBezTo>
                  <a:cubicBezTo>
                    <a:pt x="2540" y="60960"/>
                    <a:pt x="15240" y="41910"/>
                    <a:pt x="27940" y="30480"/>
                  </a:cubicBezTo>
                  <a:cubicBezTo>
                    <a:pt x="40640" y="19050"/>
                    <a:pt x="80010" y="10160"/>
                    <a:pt x="80010" y="10160"/>
                  </a:cubicBezTo>
                </a:path>
              </a:pathLst>
            </a:custGeom>
            <a:solidFill>
              <a:srgbClr val="E7191F"/>
            </a:solidFill>
            <a:ln cap="sq">
              <a:noFill/>
              <a:prstDash val="solid"/>
              <a:miter/>
            </a:ln>
          </p:spPr>
        </p:sp>
      </p:grpSp>
      <p:grpSp>
        <p:nvGrpSpPr>
          <p:cNvPr name="Group 9" id="9"/>
          <p:cNvGrpSpPr/>
          <p:nvPr/>
        </p:nvGrpSpPr>
        <p:grpSpPr>
          <a:xfrm rot="0">
            <a:off x="15203805" y="3048000"/>
            <a:ext cx="858202" cy="220980"/>
            <a:chOff x="0" y="0"/>
            <a:chExt cx="1144270" cy="294640"/>
          </a:xfrm>
        </p:grpSpPr>
        <p:sp>
          <p:nvSpPr>
            <p:cNvPr name="Freeform 10" id="10"/>
            <p:cNvSpPr/>
            <p:nvPr/>
          </p:nvSpPr>
          <p:spPr>
            <a:xfrm flipH="false" flipV="false" rot="0">
              <a:off x="48260" y="48260"/>
              <a:ext cx="1054100" cy="201930"/>
            </a:xfrm>
            <a:custGeom>
              <a:avLst/>
              <a:gdLst/>
              <a:ahLst/>
              <a:cxnLst/>
              <a:rect r="r" b="b" t="t" l="l"/>
              <a:pathLst>
                <a:path h="201930" w="1054100">
                  <a:moveTo>
                    <a:pt x="80010" y="2540"/>
                  </a:moveTo>
                  <a:cubicBezTo>
                    <a:pt x="201930" y="8890"/>
                    <a:pt x="228600" y="27940"/>
                    <a:pt x="285750" y="34290"/>
                  </a:cubicBezTo>
                  <a:cubicBezTo>
                    <a:pt x="422910" y="50800"/>
                    <a:pt x="901700" y="0"/>
                    <a:pt x="993140" y="30480"/>
                  </a:cubicBezTo>
                  <a:cubicBezTo>
                    <a:pt x="1018540" y="39370"/>
                    <a:pt x="1027430" y="46990"/>
                    <a:pt x="1036320" y="63500"/>
                  </a:cubicBezTo>
                  <a:cubicBezTo>
                    <a:pt x="1047750" y="82550"/>
                    <a:pt x="1051560" y="120650"/>
                    <a:pt x="1045210" y="142240"/>
                  </a:cubicBezTo>
                  <a:cubicBezTo>
                    <a:pt x="1040130" y="160020"/>
                    <a:pt x="1024890" y="175260"/>
                    <a:pt x="1009650" y="184150"/>
                  </a:cubicBezTo>
                  <a:cubicBezTo>
                    <a:pt x="995680" y="193040"/>
                    <a:pt x="975360" y="198120"/>
                    <a:pt x="956310" y="195580"/>
                  </a:cubicBezTo>
                  <a:cubicBezTo>
                    <a:pt x="934720" y="190500"/>
                    <a:pt x="902970" y="168910"/>
                    <a:pt x="891540" y="151130"/>
                  </a:cubicBezTo>
                  <a:cubicBezTo>
                    <a:pt x="881380" y="135890"/>
                    <a:pt x="880110" y="114300"/>
                    <a:pt x="882650" y="96520"/>
                  </a:cubicBezTo>
                  <a:cubicBezTo>
                    <a:pt x="885190" y="80010"/>
                    <a:pt x="894080" y="60960"/>
                    <a:pt x="908050" y="49530"/>
                  </a:cubicBezTo>
                  <a:cubicBezTo>
                    <a:pt x="924560" y="35560"/>
                    <a:pt x="961390" y="22860"/>
                    <a:pt x="984250" y="27940"/>
                  </a:cubicBezTo>
                  <a:cubicBezTo>
                    <a:pt x="1007110" y="33020"/>
                    <a:pt x="1036320" y="57150"/>
                    <a:pt x="1045210" y="80010"/>
                  </a:cubicBezTo>
                  <a:cubicBezTo>
                    <a:pt x="1054100" y="101600"/>
                    <a:pt x="1047750" y="139700"/>
                    <a:pt x="1036320" y="158750"/>
                  </a:cubicBezTo>
                  <a:cubicBezTo>
                    <a:pt x="1027430" y="173990"/>
                    <a:pt x="1012190" y="184150"/>
                    <a:pt x="993140" y="191770"/>
                  </a:cubicBezTo>
                  <a:cubicBezTo>
                    <a:pt x="966470" y="200660"/>
                    <a:pt x="934720" y="195580"/>
                    <a:pt x="885190" y="195580"/>
                  </a:cubicBezTo>
                  <a:cubicBezTo>
                    <a:pt x="774700" y="198120"/>
                    <a:pt x="483870" y="201930"/>
                    <a:pt x="353060" y="190500"/>
                  </a:cubicBezTo>
                  <a:cubicBezTo>
                    <a:pt x="274320" y="184150"/>
                    <a:pt x="218440" y="163830"/>
                    <a:pt x="165100" y="158750"/>
                  </a:cubicBezTo>
                  <a:cubicBezTo>
                    <a:pt x="125730" y="154940"/>
                    <a:pt x="87630" y="166370"/>
                    <a:pt x="62230" y="157480"/>
                  </a:cubicBezTo>
                  <a:cubicBezTo>
                    <a:pt x="41910" y="151130"/>
                    <a:pt x="25400" y="139700"/>
                    <a:pt x="16510" y="125730"/>
                  </a:cubicBezTo>
                  <a:cubicBezTo>
                    <a:pt x="6350" y="111760"/>
                    <a:pt x="0" y="88900"/>
                    <a:pt x="2540" y="72390"/>
                  </a:cubicBezTo>
                  <a:cubicBezTo>
                    <a:pt x="5080" y="54610"/>
                    <a:pt x="15240" y="34290"/>
                    <a:pt x="27940" y="22860"/>
                  </a:cubicBezTo>
                  <a:cubicBezTo>
                    <a:pt x="41910" y="11430"/>
                    <a:pt x="80010" y="2540"/>
                    <a:pt x="80010" y="2540"/>
                  </a:cubicBezTo>
                </a:path>
              </a:pathLst>
            </a:custGeom>
            <a:solidFill>
              <a:srgbClr val="E7191F"/>
            </a:solidFill>
            <a:ln cap="sq">
              <a:noFill/>
              <a:prstDash val="solid"/>
              <a:miter/>
            </a:ln>
          </p:spPr>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16019" cy="9258300"/>
          </a:xfrm>
          <a:custGeom>
            <a:avLst/>
            <a:gdLst/>
            <a:ahLst/>
            <a:cxnLst/>
            <a:rect r="r" b="b" t="t" l="l"/>
            <a:pathLst>
              <a:path h="9258300" w="18516019">
                <a:moveTo>
                  <a:pt x="0" y="0"/>
                </a:moveTo>
                <a:lnTo>
                  <a:pt x="18516019" y="0"/>
                </a:lnTo>
                <a:lnTo>
                  <a:pt x="18516019" y="9258300"/>
                </a:lnTo>
                <a:lnTo>
                  <a:pt x="0" y="9258300"/>
                </a:lnTo>
                <a:lnTo>
                  <a:pt x="0" y="0"/>
                </a:lnTo>
                <a:close/>
              </a:path>
            </a:pathLst>
          </a:custGeom>
          <a:blipFill>
            <a:blip r:embed="rId2"/>
            <a:stretch>
              <a:fillRect l="0" t="-3025" r="0" b="-616"/>
            </a:stretch>
          </a:blipFill>
        </p:spPr>
      </p:sp>
      <p:sp>
        <p:nvSpPr>
          <p:cNvPr name="TextBox 3" id="3"/>
          <p:cNvSpPr txBox="true"/>
          <p:nvPr/>
        </p:nvSpPr>
        <p:spPr>
          <a:xfrm rot="0">
            <a:off x="256620" y="8439700"/>
            <a:ext cx="18002780" cy="1541950"/>
          </a:xfrm>
          <a:prstGeom prst="rect">
            <a:avLst/>
          </a:prstGeom>
        </p:spPr>
        <p:txBody>
          <a:bodyPr anchor="t" rtlCol="false" tIns="0" lIns="0" bIns="0" rIns="0">
            <a:spAutoFit/>
          </a:bodyPr>
          <a:lstStyle/>
          <a:p>
            <a:pPr algn="just">
              <a:lnSpc>
                <a:spcPts val="6155"/>
              </a:lnSpc>
              <a:spcBef>
                <a:spcPct val="0"/>
              </a:spcBef>
            </a:pPr>
            <a:r>
              <a:rPr lang="en-US" b="true" sz="4396">
                <a:solidFill>
                  <a:srgbClr val="000000"/>
                </a:solidFill>
                <a:latin typeface="Glacial Indifference Bold"/>
                <a:ea typeface="Glacial Indifference Bold"/>
                <a:cs typeface="Glacial Indifference Bold"/>
                <a:sym typeface="Glacial Indifference Bold"/>
              </a:rPr>
              <a:t>TO GET THE CPC WISE REPORT THE “NEW SMECC_RACC_NAME” IS PLACED IN THE ROWS, “JOURNEY_TYPE” PLACED IN THE COLUMNS.</a:t>
            </a:r>
          </a:p>
        </p:txBody>
      </p:sp>
      <p:grpSp>
        <p:nvGrpSpPr>
          <p:cNvPr name="Group 4" id="4"/>
          <p:cNvGrpSpPr/>
          <p:nvPr/>
        </p:nvGrpSpPr>
        <p:grpSpPr>
          <a:xfrm rot="0">
            <a:off x="17045940" y="3953828"/>
            <a:ext cx="457200" cy="205740"/>
            <a:chOff x="0" y="0"/>
            <a:chExt cx="609600" cy="274320"/>
          </a:xfrm>
        </p:grpSpPr>
        <p:sp>
          <p:nvSpPr>
            <p:cNvPr name="Freeform 5" id="5"/>
            <p:cNvSpPr/>
            <p:nvPr/>
          </p:nvSpPr>
          <p:spPr>
            <a:xfrm flipH="false" flipV="false" rot="0">
              <a:off x="46990" y="50800"/>
              <a:ext cx="514350" cy="173990"/>
            </a:xfrm>
            <a:custGeom>
              <a:avLst/>
              <a:gdLst/>
              <a:ahLst/>
              <a:cxnLst/>
              <a:rect r="r" b="b" t="t" l="l"/>
              <a:pathLst>
                <a:path h="173990" w="514350">
                  <a:moveTo>
                    <a:pt x="33020" y="0"/>
                  </a:moveTo>
                  <a:cubicBezTo>
                    <a:pt x="243840" y="33020"/>
                    <a:pt x="454660" y="97790"/>
                    <a:pt x="494030" y="123190"/>
                  </a:cubicBezTo>
                  <a:cubicBezTo>
                    <a:pt x="504190" y="129540"/>
                    <a:pt x="509270" y="133350"/>
                    <a:pt x="510540" y="139700"/>
                  </a:cubicBezTo>
                  <a:cubicBezTo>
                    <a:pt x="513080" y="147320"/>
                    <a:pt x="510540" y="157480"/>
                    <a:pt x="505460" y="163830"/>
                  </a:cubicBezTo>
                  <a:cubicBezTo>
                    <a:pt x="501650" y="168910"/>
                    <a:pt x="490220" y="172720"/>
                    <a:pt x="483870" y="172720"/>
                  </a:cubicBezTo>
                  <a:cubicBezTo>
                    <a:pt x="476250" y="171450"/>
                    <a:pt x="467360" y="165100"/>
                    <a:pt x="463550" y="158750"/>
                  </a:cubicBezTo>
                  <a:cubicBezTo>
                    <a:pt x="461010" y="152400"/>
                    <a:pt x="461010" y="140970"/>
                    <a:pt x="463550" y="134620"/>
                  </a:cubicBezTo>
                  <a:cubicBezTo>
                    <a:pt x="467360" y="129540"/>
                    <a:pt x="476250" y="121920"/>
                    <a:pt x="483870" y="121920"/>
                  </a:cubicBezTo>
                  <a:cubicBezTo>
                    <a:pt x="490220" y="120650"/>
                    <a:pt x="501650" y="125730"/>
                    <a:pt x="505460" y="130810"/>
                  </a:cubicBezTo>
                  <a:cubicBezTo>
                    <a:pt x="510540" y="135890"/>
                    <a:pt x="514350" y="147320"/>
                    <a:pt x="510540" y="153670"/>
                  </a:cubicBezTo>
                  <a:cubicBezTo>
                    <a:pt x="506730" y="161290"/>
                    <a:pt x="494030" y="170180"/>
                    <a:pt x="478790" y="171450"/>
                  </a:cubicBezTo>
                  <a:cubicBezTo>
                    <a:pt x="445770" y="173990"/>
                    <a:pt x="351790" y="138430"/>
                    <a:pt x="316230" y="121920"/>
                  </a:cubicBezTo>
                  <a:cubicBezTo>
                    <a:pt x="295910" y="113030"/>
                    <a:pt x="293370" y="102870"/>
                    <a:pt x="271780" y="95250"/>
                  </a:cubicBezTo>
                  <a:cubicBezTo>
                    <a:pt x="222250" y="76200"/>
                    <a:pt x="45720" y="72390"/>
                    <a:pt x="15240" y="46990"/>
                  </a:cubicBezTo>
                  <a:cubicBezTo>
                    <a:pt x="3810" y="38100"/>
                    <a:pt x="0" y="22860"/>
                    <a:pt x="3810" y="15240"/>
                  </a:cubicBezTo>
                  <a:cubicBezTo>
                    <a:pt x="6350" y="7620"/>
                    <a:pt x="33020" y="0"/>
                    <a:pt x="33020" y="0"/>
                  </a:cubicBezTo>
                </a:path>
              </a:pathLst>
            </a:custGeom>
            <a:solidFill>
              <a:srgbClr val="01184E"/>
            </a:solidFill>
            <a:ln cap="sq">
              <a:noFill/>
              <a:prstDash val="solid"/>
              <a:miter/>
            </a:ln>
          </p:spPr>
        </p:sp>
      </p:grpSp>
      <p:grpSp>
        <p:nvGrpSpPr>
          <p:cNvPr name="Group 6" id="6"/>
          <p:cNvGrpSpPr/>
          <p:nvPr/>
        </p:nvGrpSpPr>
        <p:grpSpPr>
          <a:xfrm rot="0">
            <a:off x="17125950" y="3865245"/>
            <a:ext cx="332422" cy="384810"/>
            <a:chOff x="0" y="0"/>
            <a:chExt cx="443230" cy="513080"/>
          </a:xfrm>
        </p:grpSpPr>
        <p:sp>
          <p:nvSpPr>
            <p:cNvPr name="Freeform 7" id="7"/>
            <p:cNvSpPr/>
            <p:nvPr/>
          </p:nvSpPr>
          <p:spPr>
            <a:xfrm flipH="false" flipV="false" rot="0">
              <a:off x="44450" y="45720"/>
              <a:ext cx="346710" cy="419100"/>
            </a:xfrm>
            <a:custGeom>
              <a:avLst/>
              <a:gdLst/>
              <a:ahLst/>
              <a:cxnLst/>
              <a:rect r="r" b="b" t="t" l="l"/>
              <a:pathLst>
                <a:path h="419100" w="346710">
                  <a:moveTo>
                    <a:pt x="328930" y="49530"/>
                  </a:moveTo>
                  <a:cubicBezTo>
                    <a:pt x="149860" y="212090"/>
                    <a:pt x="90170" y="383540"/>
                    <a:pt x="50800" y="407670"/>
                  </a:cubicBezTo>
                  <a:cubicBezTo>
                    <a:pt x="36830" y="416560"/>
                    <a:pt x="20320" y="417830"/>
                    <a:pt x="13970" y="411480"/>
                  </a:cubicBezTo>
                  <a:cubicBezTo>
                    <a:pt x="7620" y="406400"/>
                    <a:pt x="6350" y="382270"/>
                    <a:pt x="11430" y="374650"/>
                  </a:cubicBezTo>
                  <a:cubicBezTo>
                    <a:pt x="15240" y="369570"/>
                    <a:pt x="27940" y="367030"/>
                    <a:pt x="34290" y="367030"/>
                  </a:cubicBezTo>
                  <a:cubicBezTo>
                    <a:pt x="40640" y="368300"/>
                    <a:pt x="50800" y="375920"/>
                    <a:pt x="53340" y="382270"/>
                  </a:cubicBezTo>
                  <a:cubicBezTo>
                    <a:pt x="55880" y="389890"/>
                    <a:pt x="46990" y="412750"/>
                    <a:pt x="39370" y="416560"/>
                  </a:cubicBezTo>
                  <a:cubicBezTo>
                    <a:pt x="31750" y="419100"/>
                    <a:pt x="10160" y="410210"/>
                    <a:pt x="6350" y="401320"/>
                  </a:cubicBezTo>
                  <a:cubicBezTo>
                    <a:pt x="0" y="386080"/>
                    <a:pt x="12700" y="356870"/>
                    <a:pt x="25400" y="328930"/>
                  </a:cubicBezTo>
                  <a:cubicBezTo>
                    <a:pt x="46990" y="280670"/>
                    <a:pt x="102870" y="199390"/>
                    <a:pt x="147320" y="144780"/>
                  </a:cubicBezTo>
                  <a:cubicBezTo>
                    <a:pt x="190500" y="93980"/>
                    <a:pt x="247650" y="29210"/>
                    <a:pt x="285750" y="11430"/>
                  </a:cubicBezTo>
                  <a:cubicBezTo>
                    <a:pt x="304800" y="1270"/>
                    <a:pt x="326390" y="0"/>
                    <a:pt x="336550" y="5080"/>
                  </a:cubicBezTo>
                  <a:cubicBezTo>
                    <a:pt x="342900" y="8890"/>
                    <a:pt x="346710" y="19050"/>
                    <a:pt x="346710" y="26670"/>
                  </a:cubicBezTo>
                  <a:cubicBezTo>
                    <a:pt x="345440" y="34290"/>
                    <a:pt x="328930" y="49530"/>
                    <a:pt x="328930" y="49530"/>
                  </a:cubicBezTo>
                </a:path>
              </a:pathLst>
            </a:custGeom>
            <a:solidFill>
              <a:srgbClr val="01184E"/>
            </a:solidFill>
            <a:ln cap="sq">
              <a:noFill/>
              <a:prstDash val="solid"/>
              <a:miter/>
            </a:ln>
          </p:spPr>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CE3DC"/>
        </a:solidFill>
      </p:bgPr>
    </p:bg>
    <p:spTree>
      <p:nvGrpSpPr>
        <p:cNvPr id="1" name=""/>
        <p:cNvGrpSpPr/>
        <p:nvPr/>
      </p:nvGrpSpPr>
      <p:grpSpPr>
        <a:xfrm>
          <a:off x="0" y="0"/>
          <a:ext cx="0" cy="0"/>
          <a:chOff x="0" y="0"/>
          <a:chExt cx="0" cy="0"/>
        </a:xfrm>
      </p:grpSpPr>
      <p:sp>
        <p:nvSpPr>
          <p:cNvPr name="Freeform 2" id="2"/>
          <p:cNvSpPr/>
          <p:nvPr/>
        </p:nvSpPr>
        <p:spPr>
          <a:xfrm flipH="false" flipV="false" rot="0">
            <a:off x="-1148123" y="0"/>
            <a:ext cx="19590681" cy="8445726"/>
          </a:xfrm>
          <a:custGeom>
            <a:avLst/>
            <a:gdLst/>
            <a:ahLst/>
            <a:cxnLst/>
            <a:rect r="r" b="b" t="t" l="l"/>
            <a:pathLst>
              <a:path h="8445726" w="19590681">
                <a:moveTo>
                  <a:pt x="0" y="0"/>
                </a:moveTo>
                <a:lnTo>
                  <a:pt x="19590682" y="0"/>
                </a:lnTo>
                <a:lnTo>
                  <a:pt x="19590682" y="8445726"/>
                </a:lnTo>
                <a:lnTo>
                  <a:pt x="0" y="8445726"/>
                </a:lnTo>
                <a:lnTo>
                  <a:pt x="0" y="0"/>
                </a:lnTo>
                <a:close/>
              </a:path>
            </a:pathLst>
          </a:custGeom>
          <a:blipFill>
            <a:blip r:embed="rId2"/>
            <a:stretch>
              <a:fillRect l="-1146" t="-24570" r="-1146" b="0"/>
            </a:stretch>
          </a:blipFill>
        </p:spPr>
      </p:sp>
      <p:sp>
        <p:nvSpPr>
          <p:cNvPr name="TextBox 3" id="3"/>
          <p:cNvSpPr txBox="true"/>
          <p:nvPr/>
        </p:nvSpPr>
        <p:spPr>
          <a:xfrm rot="0">
            <a:off x="228810" y="8829294"/>
            <a:ext cx="17882061" cy="819382"/>
          </a:xfrm>
          <a:prstGeom prst="rect">
            <a:avLst/>
          </a:prstGeom>
        </p:spPr>
        <p:txBody>
          <a:bodyPr anchor="t" rtlCol="false" tIns="0" lIns="0" bIns="0" rIns="0">
            <a:spAutoFit/>
          </a:bodyPr>
          <a:lstStyle/>
          <a:p>
            <a:pPr algn="just">
              <a:lnSpc>
                <a:spcPts val="6677"/>
              </a:lnSpc>
              <a:spcBef>
                <a:spcPct val="0"/>
              </a:spcBef>
            </a:pPr>
            <a:r>
              <a:rPr lang="en-US" b="true" sz="4769">
                <a:solidFill>
                  <a:srgbClr val="000000"/>
                </a:solidFill>
                <a:latin typeface="Glacial Indifference Bold"/>
                <a:ea typeface="Glacial Indifference Bold"/>
                <a:cs typeface="Glacial Indifference Bold"/>
                <a:sym typeface="Glacial Indifference Bold"/>
              </a:rPr>
              <a:t>THE FINAL CPC WISE REPORT AFTER NECESSARY FORMATTING.</a:t>
            </a:r>
          </a:p>
        </p:txBody>
      </p:sp>
      <p:sp>
        <p:nvSpPr>
          <p:cNvPr name="TextBox 4" id="4"/>
          <p:cNvSpPr txBox="true"/>
          <p:nvPr/>
        </p:nvSpPr>
        <p:spPr>
          <a:xfrm rot="0">
            <a:off x="13502625" y="9749279"/>
            <a:ext cx="4118346" cy="363459"/>
          </a:xfrm>
          <a:prstGeom prst="rect">
            <a:avLst/>
          </a:prstGeom>
        </p:spPr>
        <p:txBody>
          <a:bodyPr anchor="t" rtlCol="false" tIns="0" lIns="0" bIns="0" rIns="0">
            <a:spAutoFit/>
          </a:bodyPr>
          <a:lstStyle/>
          <a:p>
            <a:pPr algn="just">
              <a:lnSpc>
                <a:spcPts val="2912"/>
              </a:lnSpc>
              <a:spcBef>
                <a:spcPct val="0"/>
              </a:spcBef>
            </a:pPr>
            <a:r>
              <a:rPr lang="en-US" b="true" sz="2080">
                <a:solidFill>
                  <a:srgbClr val="000000"/>
                </a:solidFill>
                <a:latin typeface="Glacial Indifference Bold"/>
                <a:ea typeface="Glacial Indifference Bold"/>
                <a:cs typeface="Glacial Indifference Bold"/>
                <a:sym typeface="Glacial Indifference Bold"/>
              </a:rPr>
              <a:t>RACC NOW RENAMED AS AMCC</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F6E5DB"/>
        </a:solidFill>
      </p:bgPr>
    </p:bg>
    <p:spTree>
      <p:nvGrpSpPr>
        <p:cNvPr id="1" name=""/>
        <p:cNvGrpSpPr/>
        <p:nvPr/>
      </p:nvGrpSpPr>
      <p:grpSpPr>
        <a:xfrm>
          <a:off x="0" y="0"/>
          <a:ext cx="0" cy="0"/>
          <a:chOff x="0" y="0"/>
          <a:chExt cx="0" cy="0"/>
        </a:xfrm>
      </p:grpSpPr>
      <p:sp>
        <p:nvSpPr>
          <p:cNvPr name="TextBox 2" id="2"/>
          <p:cNvSpPr txBox="true"/>
          <p:nvPr/>
        </p:nvSpPr>
        <p:spPr>
          <a:xfrm rot="0">
            <a:off x="3160442" y="3111166"/>
            <a:ext cx="11967115" cy="2867975"/>
          </a:xfrm>
          <a:prstGeom prst="rect">
            <a:avLst/>
          </a:prstGeom>
        </p:spPr>
        <p:txBody>
          <a:bodyPr anchor="t" rtlCol="false" tIns="0" lIns="0" bIns="0" rIns="0">
            <a:spAutoFit/>
          </a:bodyPr>
          <a:lstStyle/>
          <a:p>
            <a:pPr algn="ctr">
              <a:lnSpc>
                <a:spcPts val="23576"/>
              </a:lnSpc>
            </a:pPr>
            <a:r>
              <a:rPr lang="en-US" b="true" sz="16840" spc="3452">
                <a:solidFill>
                  <a:srgbClr val="805026"/>
                </a:solidFill>
                <a:latin typeface="Amatic SC Bold"/>
                <a:ea typeface="Amatic SC Bold"/>
                <a:cs typeface="Amatic SC Bold"/>
                <a:sym typeface="Amatic SC Bold"/>
              </a:rPr>
              <a:t>THANK YOU</a:t>
            </a:r>
          </a:p>
        </p:txBody>
      </p:sp>
      <p:sp>
        <p:nvSpPr>
          <p:cNvPr name="TextBox 3" id="3"/>
          <p:cNvSpPr txBox="true"/>
          <p:nvPr/>
        </p:nvSpPr>
        <p:spPr>
          <a:xfrm rot="0">
            <a:off x="5478474" y="5864841"/>
            <a:ext cx="7331052" cy="995821"/>
          </a:xfrm>
          <a:prstGeom prst="rect">
            <a:avLst/>
          </a:prstGeom>
        </p:spPr>
        <p:txBody>
          <a:bodyPr anchor="t" rtlCol="false" tIns="0" lIns="0" bIns="0" rIns="0">
            <a:spAutoFit/>
          </a:bodyPr>
          <a:lstStyle/>
          <a:p>
            <a:pPr algn="ctr">
              <a:lnSpc>
                <a:spcPts val="8112"/>
              </a:lnSpc>
            </a:pPr>
            <a:r>
              <a:rPr lang="en-US" sz="5794" b="true">
                <a:solidFill>
                  <a:srgbClr val="805026"/>
                </a:solidFill>
                <a:latin typeface="Glacial Indifference Bold"/>
                <a:ea typeface="Glacial Indifference Bold"/>
                <a:cs typeface="Glacial Indifference Bold"/>
                <a:sym typeface="Glacial Indifference Bold"/>
              </a:rPr>
              <a:t>ARUNIMA PAUL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894720" y="-612149"/>
            <a:ext cx="3246951" cy="4114800"/>
          </a:xfrm>
          <a:custGeom>
            <a:avLst/>
            <a:gdLst/>
            <a:ahLst/>
            <a:cxnLst/>
            <a:rect r="r" b="b" t="t" l="l"/>
            <a:pathLst>
              <a:path h="4114800" w="3246951">
                <a:moveTo>
                  <a:pt x="0" y="0"/>
                </a:moveTo>
                <a:lnTo>
                  <a:pt x="3246951" y="0"/>
                </a:lnTo>
                <a:lnTo>
                  <a:pt x="324695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623476" y="3086100"/>
            <a:ext cx="3246951" cy="4114800"/>
          </a:xfrm>
          <a:custGeom>
            <a:avLst/>
            <a:gdLst/>
            <a:ahLst/>
            <a:cxnLst/>
            <a:rect r="r" b="b" t="t" l="l"/>
            <a:pathLst>
              <a:path h="4114800" w="3246951">
                <a:moveTo>
                  <a:pt x="3246952" y="4114800"/>
                </a:moveTo>
                <a:lnTo>
                  <a:pt x="0" y="4114800"/>
                </a:lnTo>
                <a:lnTo>
                  <a:pt x="0" y="0"/>
                </a:lnTo>
                <a:lnTo>
                  <a:pt x="3246952" y="0"/>
                </a:lnTo>
                <a:lnTo>
                  <a:pt x="32469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571" y="0"/>
            <a:ext cx="18337571" cy="10730779"/>
          </a:xfrm>
          <a:custGeom>
            <a:avLst/>
            <a:gdLst/>
            <a:ahLst/>
            <a:cxnLst/>
            <a:rect r="r" b="b" t="t" l="l"/>
            <a:pathLst>
              <a:path h="10730779" w="18337571">
                <a:moveTo>
                  <a:pt x="0" y="0"/>
                </a:moveTo>
                <a:lnTo>
                  <a:pt x="18337571" y="0"/>
                </a:lnTo>
                <a:lnTo>
                  <a:pt x="18337571" y="10730779"/>
                </a:lnTo>
                <a:lnTo>
                  <a:pt x="0" y="10730779"/>
                </a:lnTo>
                <a:lnTo>
                  <a:pt x="0" y="0"/>
                </a:lnTo>
                <a:close/>
              </a:path>
            </a:pathLst>
          </a:custGeom>
          <a:blipFill>
            <a:blip r:embed="rId5"/>
            <a:stretch>
              <a:fillRect l="-2015" t="0" r="-2015" b="0"/>
            </a:stretch>
          </a:blipFill>
        </p:spPr>
      </p:sp>
      <p:grpSp>
        <p:nvGrpSpPr>
          <p:cNvPr name="Group 6" id="6"/>
          <p:cNvGrpSpPr/>
          <p:nvPr/>
        </p:nvGrpSpPr>
        <p:grpSpPr>
          <a:xfrm rot="0">
            <a:off x="338154" y="8536578"/>
            <a:ext cx="17180042" cy="1750422"/>
            <a:chOff x="0" y="0"/>
            <a:chExt cx="4524785" cy="461016"/>
          </a:xfrm>
        </p:grpSpPr>
        <p:sp>
          <p:nvSpPr>
            <p:cNvPr name="Freeform 7" id="7"/>
            <p:cNvSpPr/>
            <p:nvPr/>
          </p:nvSpPr>
          <p:spPr>
            <a:xfrm flipH="false" flipV="false" rot="0">
              <a:off x="0" y="0"/>
              <a:ext cx="4524785" cy="461016"/>
            </a:xfrm>
            <a:custGeom>
              <a:avLst/>
              <a:gdLst/>
              <a:ahLst/>
              <a:cxnLst/>
              <a:rect r="r" b="b" t="t" l="l"/>
              <a:pathLst>
                <a:path h="461016" w="4524785">
                  <a:moveTo>
                    <a:pt x="0" y="0"/>
                  </a:moveTo>
                  <a:lnTo>
                    <a:pt x="4524785" y="0"/>
                  </a:lnTo>
                  <a:lnTo>
                    <a:pt x="4524785" y="461016"/>
                  </a:lnTo>
                  <a:lnTo>
                    <a:pt x="0" y="461016"/>
                  </a:lnTo>
                  <a:close/>
                </a:path>
              </a:pathLst>
            </a:custGeom>
            <a:solidFill>
              <a:srgbClr val="EFCEC3"/>
            </a:solidFill>
          </p:spPr>
        </p:sp>
        <p:sp>
          <p:nvSpPr>
            <p:cNvPr name="TextBox 8" id="8"/>
            <p:cNvSpPr txBox="true"/>
            <p:nvPr/>
          </p:nvSpPr>
          <p:spPr>
            <a:xfrm>
              <a:off x="0" y="-66675"/>
              <a:ext cx="4524785" cy="527691"/>
            </a:xfrm>
            <a:prstGeom prst="rect">
              <a:avLst/>
            </a:prstGeom>
          </p:spPr>
          <p:txBody>
            <a:bodyPr anchor="ctr" rtlCol="false" tIns="50800" lIns="50800" bIns="50800" rIns="50800"/>
            <a:lstStyle/>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WE ARE INTERESTED IN COLUMNS WHICH CONTAINS DETAILS OF MODULE NAME, CPC NAME, CUSTOMER ID, SANCTION DATE, TOTAL EXPOSURE, JOURNEY TYPE ONLY.</a:t>
              </a:r>
            </a:p>
          </p:txBody>
        </p:sp>
      </p:grpSp>
      <p:grpSp>
        <p:nvGrpSpPr>
          <p:cNvPr name="Group 9" id="9"/>
          <p:cNvGrpSpPr/>
          <p:nvPr/>
        </p:nvGrpSpPr>
        <p:grpSpPr>
          <a:xfrm rot="0">
            <a:off x="13410248" y="75248"/>
            <a:ext cx="3587115" cy="206692"/>
            <a:chOff x="0" y="0"/>
            <a:chExt cx="4782820" cy="275590"/>
          </a:xfrm>
        </p:grpSpPr>
        <p:sp>
          <p:nvSpPr>
            <p:cNvPr name="Freeform 10" id="10"/>
            <p:cNvSpPr/>
            <p:nvPr/>
          </p:nvSpPr>
          <p:spPr>
            <a:xfrm flipH="false" flipV="false" rot="0">
              <a:off x="49530" y="48260"/>
              <a:ext cx="4685030" cy="240030"/>
            </a:xfrm>
            <a:custGeom>
              <a:avLst/>
              <a:gdLst/>
              <a:ahLst/>
              <a:cxnLst/>
              <a:rect r="r" b="b" t="t" l="l"/>
              <a:pathLst>
                <a:path h="240030" w="4685030">
                  <a:moveTo>
                    <a:pt x="78740" y="10160"/>
                  </a:moveTo>
                  <a:cubicBezTo>
                    <a:pt x="4640580" y="13970"/>
                    <a:pt x="4654550" y="20320"/>
                    <a:pt x="4667250" y="40640"/>
                  </a:cubicBezTo>
                  <a:cubicBezTo>
                    <a:pt x="4681220" y="59690"/>
                    <a:pt x="4685030" y="97790"/>
                    <a:pt x="4676140" y="120650"/>
                  </a:cubicBezTo>
                  <a:cubicBezTo>
                    <a:pt x="4667250" y="142240"/>
                    <a:pt x="4638040" y="167640"/>
                    <a:pt x="4615180" y="172720"/>
                  </a:cubicBezTo>
                  <a:cubicBezTo>
                    <a:pt x="4591050" y="177800"/>
                    <a:pt x="4554220" y="167640"/>
                    <a:pt x="4537710" y="151130"/>
                  </a:cubicBezTo>
                  <a:cubicBezTo>
                    <a:pt x="4519930" y="134620"/>
                    <a:pt x="4507230" y="97790"/>
                    <a:pt x="4511040" y="74930"/>
                  </a:cubicBezTo>
                  <a:cubicBezTo>
                    <a:pt x="4514850" y="50800"/>
                    <a:pt x="4538980" y="20320"/>
                    <a:pt x="4560570" y="10160"/>
                  </a:cubicBezTo>
                  <a:cubicBezTo>
                    <a:pt x="4582160" y="0"/>
                    <a:pt x="4620260" y="2540"/>
                    <a:pt x="4640580" y="15240"/>
                  </a:cubicBezTo>
                  <a:cubicBezTo>
                    <a:pt x="4660900" y="26670"/>
                    <a:pt x="4678680" y="62230"/>
                    <a:pt x="4682490" y="83820"/>
                  </a:cubicBezTo>
                  <a:cubicBezTo>
                    <a:pt x="4685030" y="101600"/>
                    <a:pt x="4678680" y="121920"/>
                    <a:pt x="4667250" y="137160"/>
                  </a:cubicBezTo>
                  <a:cubicBezTo>
                    <a:pt x="4653280" y="153670"/>
                    <a:pt x="4639310" y="163830"/>
                    <a:pt x="4596130" y="173990"/>
                  </a:cubicBezTo>
                  <a:cubicBezTo>
                    <a:pt x="4334510" y="240030"/>
                    <a:pt x="2480310" y="177800"/>
                    <a:pt x="1651000" y="175260"/>
                  </a:cubicBezTo>
                  <a:cubicBezTo>
                    <a:pt x="1045210" y="173990"/>
                    <a:pt x="240030" y="196850"/>
                    <a:pt x="78740" y="167640"/>
                  </a:cubicBezTo>
                  <a:cubicBezTo>
                    <a:pt x="48260" y="161290"/>
                    <a:pt x="39370" y="160020"/>
                    <a:pt x="26670" y="147320"/>
                  </a:cubicBezTo>
                  <a:cubicBezTo>
                    <a:pt x="12700" y="133350"/>
                    <a:pt x="0" y="100330"/>
                    <a:pt x="1270" y="78740"/>
                  </a:cubicBezTo>
                  <a:cubicBezTo>
                    <a:pt x="2540" y="60960"/>
                    <a:pt x="13970" y="40640"/>
                    <a:pt x="26670" y="29210"/>
                  </a:cubicBezTo>
                  <a:cubicBezTo>
                    <a:pt x="39370" y="17780"/>
                    <a:pt x="78740" y="10160"/>
                    <a:pt x="78740" y="10160"/>
                  </a:cubicBezTo>
                </a:path>
              </a:pathLst>
            </a:custGeom>
            <a:solidFill>
              <a:srgbClr val="1E1E1E"/>
            </a:solidFill>
            <a:ln cap="sq">
              <a:noFill/>
              <a:prstDash val="solid"/>
              <a:miter/>
            </a:ln>
          </p:spPr>
        </p:sp>
      </p:grpSp>
      <p:grpSp>
        <p:nvGrpSpPr>
          <p:cNvPr name="Group 11" id="11"/>
          <p:cNvGrpSpPr/>
          <p:nvPr/>
        </p:nvGrpSpPr>
        <p:grpSpPr>
          <a:xfrm rot="0">
            <a:off x="10509885" y="3308033"/>
            <a:ext cx="1151573" cy="205740"/>
            <a:chOff x="0" y="0"/>
            <a:chExt cx="1535430" cy="274320"/>
          </a:xfrm>
        </p:grpSpPr>
        <p:sp>
          <p:nvSpPr>
            <p:cNvPr name="Freeform 12" id="12"/>
            <p:cNvSpPr/>
            <p:nvPr/>
          </p:nvSpPr>
          <p:spPr>
            <a:xfrm flipH="false" flipV="false" rot="0">
              <a:off x="48260" y="49530"/>
              <a:ext cx="1436370" cy="213360"/>
            </a:xfrm>
            <a:custGeom>
              <a:avLst/>
              <a:gdLst/>
              <a:ahLst/>
              <a:cxnLst/>
              <a:rect r="r" b="b" t="t" l="l"/>
              <a:pathLst>
                <a:path h="213360" w="1436370">
                  <a:moveTo>
                    <a:pt x="80010" y="10160"/>
                  </a:moveTo>
                  <a:cubicBezTo>
                    <a:pt x="1379220" y="6350"/>
                    <a:pt x="1386840" y="6350"/>
                    <a:pt x="1400810" y="19050"/>
                  </a:cubicBezTo>
                  <a:cubicBezTo>
                    <a:pt x="1417320" y="34290"/>
                    <a:pt x="1436370" y="68580"/>
                    <a:pt x="1435100" y="92710"/>
                  </a:cubicBezTo>
                  <a:cubicBezTo>
                    <a:pt x="1433830" y="115570"/>
                    <a:pt x="1410970" y="148590"/>
                    <a:pt x="1393190" y="161290"/>
                  </a:cubicBezTo>
                  <a:cubicBezTo>
                    <a:pt x="1377950" y="172720"/>
                    <a:pt x="1357630" y="176530"/>
                    <a:pt x="1339850" y="172720"/>
                  </a:cubicBezTo>
                  <a:cubicBezTo>
                    <a:pt x="1318260" y="168910"/>
                    <a:pt x="1285240" y="147320"/>
                    <a:pt x="1272540" y="128270"/>
                  </a:cubicBezTo>
                  <a:cubicBezTo>
                    <a:pt x="1263650" y="113030"/>
                    <a:pt x="1261110" y="91440"/>
                    <a:pt x="1263650" y="73660"/>
                  </a:cubicBezTo>
                  <a:cubicBezTo>
                    <a:pt x="1267460" y="57150"/>
                    <a:pt x="1275080" y="36830"/>
                    <a:pt x="1290320" y="25400"/>
                  </a:cubicBezTo>
                  <a:cubicBezTo>
                    <a:pt x="1306830" y="11430"/>
                    <a:pt x="1344930" y="0"/>
                    <a:pt x="1367790" y="3810"/>
                  </a:cubicBezTo>
                  <a:cubicBezTo>
                    <a:pt x="1385570" y="6350"/>
                    <a:pt x="1403350" y="19050"/>
                    <a:pt x="1414780" y="31750"/>
                  </a:cubicBezTo>
                  <a:cubicBezTo>
                    <a:pt x="1426210" y="45720"/>
                    <a:pt x="1433830" y="66040"/>
                    <a:pt x="1435100" y="82550"/>
                  </a:cubicBezTo>
                  <a:cubicBezTo>
                    <a:pt x="1436370" y="100330"/>
                    <a:pt x="1431290" y="121920"/>
                    <a:pt x="1419860" y="135890"/>
                  </a:cubicBezTo>
                  <a:cubicBezTo>
                    <a:pt x="1405890" y="153670"/>
                    <a:pt x="1389380" y="163830"/>
                    <a:pt x="1348740" y="173990"/>
                  </a:cubicBezTo>
                  <a:cubicBezTo>
                    <a:pt x="1187450" y="213360"/>
                    <a:pt x="195580" y="205740"/>
                    <a:pt x="60960" y="162560"/>
                  </a:cubicBezTo>
                  <a:cubicBezTo>
                    <a:pt x="33020" y="154940"/>
                    <a:pt x="25400" y="146050"/>
                    <a:pt x="15240" y="132080"/>
                  </a:cubicBezTo>
                  <a:cubicBezTo>
                    <a:pt x="6350" y="118110"/>
                    <a:pt x="0" y="95250"/>
                    <a:pt x="2540" y="78740"/>
                  </a:cubicBezTo>
                  <a:cubicBezTo>
                    <a:pt x="3810" y="60960"/>
                    <a:pt x="15240" y="40640"/>
                    <a:pt x="27940" y="29210"/>
                  </a:cubicBezTo>
                  <a:cubicBezTo>
                    <a:pt x="40640" y="17780"/>
                    <a:pt x="80010" y="10160"/>
                    <a:pt x="80010" y="10160"/>
                  </a:cubicBezTo>
                </a:path>
              </a:pathLst>
            </a:custGeom>
            <a:solidFill>
              <a:srgbClr val="E7191F"/>
            </a:solidFill>
            <a:ln cap="sq">
              <a:noFill/>
              <a:prstDash val="solid"/>
              <a:miter/>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1623476" y="3086100"/>
            <a:ext cx="3246951" cy="4114800"/>
          </a:xfrm>
          <a:custGeom>
            <a:avLst/>
            <a:gdLst/>
            <a:ahLst/>
            <a:cxnLst/>
            <a:rect r="r" b="b" t="t" l="l"/>
            <a:pathLst>
              <a:path h="4114800" w="3246951">
                <a:moveTo>
                  <a:pt x="3246952" y="4114800"/>
                </a:moveTo>
                <a:lnTo>
                  <a:pt x="0" y="4114800"/>
                </a:lnTo>
                <a:lnTo>
                  <a:pt x="0" y="0"/>
                </a:lnTo>
                <a:lnTo>
                  <a:pt x="3246952" y="0"/>
                </a:lnTo>
                <a:lnTo>
                  <a:pt x="32469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2874" y="-374633"/>
            <a:ext cx="18520874" cy="11094773"/>
          </a:xfrm>
          <a:custGeom>
            <a:avLst/>
            <a:gdLst/>
            <a:ahLst/>
            <a:cxnLst/>
            <a:rect r="r" b="b" t="t" l="l"/>
            <a:pathLst>
              <a:path h="11094773" w="18520874">
                <a:moveTo>
                  <a:pt x="0" y="0"/>
                </a:moveTo>
                <a:lnTo>
                  <a:pt x="18520874" y="0"/>
                </a:lnTo>
                <a:lnTo>
                  <a:pt x="18520874" y="11094773"/>
                </a:lnTo>
                <a:lnTo>
                  <a:pt x="0" y="11094773"/>
                </a:lnTo>
                <a:lnTo>
                  <a:pt x="0" y="0"/>
                </a:lnTo>
                <a:close/>
              </a:path>
            </a:pathLst>
          </a:custGeom>
          <a:blipFill>
            <a:blip r:embed="rId5"/>
            <a:stretch>
              <a:fillRect l="-3248" t="0" r="-3248" b="0"/>
            </a:stretch>
          </a:blipFill>
        </p:spPr>
      </p:sp>
      <p:grpSp>
        <p:nvGrpSpPr>
          <p:cNvPr name="Group 5" id="5"/>
          <p:cNvGrpSpPr/>
          <p:nvPr/>
        </p:nvGrpSpPr>
        <p:grpSpPr>
          <a:xfrm rot="0">
            <a:off x="437542" y="8536578"/>
            <a:ext cx="17180042" cy="1750422"/>
            <a:chOff x="0" y="0"/>
            <a:chExt cx="4524785" cy="461016"/>
          </a:xfrm>
        </p:grpSpPr>
        <p:sp>
          <p:nvSpPr>
            <p:cNvPr name="Freeform 6" id="6"/>
            <p:cNvSpPr/>
            <p:nvPr/>
          </p:nvSpPr>
          <p:spPr>
            <a:xfrm flipH="false" flipV="false" rot="0">
              <a:off x="0" y="0"/>
              <a:ext cx="4524785" cy="461016"/>
            </a:xfrm>
            <a:custGeom>
              <a:avLst/>
              <a:gdLst/>
              <a:ahLst/>
              <a:cxnLst/>
              <a:rect r="r" b="b" t="t" l="l"/>
              <a:pathLst>
                <a:path h="461016" w="4524785">
                  <a:moveTo>
                    <a:pt x="0" y="0"/>
                  </a:moveTo>
                  <a:lnTo>
                    <a:pt x="4524785" y="0"/>
                  </a:lnTo>
                  <a:lnTo>
                    <a:pt x="4524785" y="461016"/>
                  </a:lnTo>
                  <a:lnTo>
                    <a:pt x="0" y="461016"/>
                  </a:lnTo>
                  <a:close/>
                </a:path>
              </a:pathLst>
            </a:custGeom>
            <a:solidFill>
              <a:srgbClr val="EFCEC3"/>
            </a:solidFill>
          </p:spPr>
        </p:sp>
        <p:sp>
          <p:nvSpPr>
            <p:cNvPr name="TextBox 7" id="7"/>
            <p:cNvSpPr txBox="true"/>
            <p:nvPr/>
          </p:nvSpPr>
          <p:spPr>
            <a:xfrm>
              <a:off x="0" y="-66675"/>
              <a:ext cx="4524785" cy="527691"/>
            </a:xfrm>
            <a:prstGeom prst="rect">
              <a:avLst/>
            </a:prstGeom>
          </p:spPr>
          <p:txBody>
            <a:bodyPr anchor="ctr" rtlCol="false" tIns="50800" lIns="50800" bIns="50800" rIns="50800"/>
            <a:lstStyle/>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WE ARE INTERESTED IN COLUMNS WHICH CONTAINS DETAILS OF MODULE NAME, CPC NAME, CUSTOMER ID, SANCTION DATE, TOTAL EXPOSURE, JOURNEY TYPE ONLY.</a:t>
              </a:r>
            </a:p>
          </p:txBody>
        </p:sp>
      </p:grpSp>
      <p:grpSp>
        <p:nvGrpSpPr>
          <p:cNvPr name="Group 8" id="8"/>
          <p:cNvGrpSpPr/>
          <p:nvPr/>
        </p:nvGrpSpPr>
        <p:grpSpPr>
          <a:xfrm rot="0">
            <a:off x="16130588" y="255270"/>
            <a:ext cx="551498" cy="199072"/>
            <a:chOff x="0" y="0"/>
            <a:chExt cx="735330" cy="265430"/>
          </a:xfrm>
        </p:grpSpPr>
        <p:sp>
          <p:nvSpPr>
            <p:cNvPr name="Freeform 9" id="9"/>
            <p:cNvSpPr/>
            <p:nvPr/>
          </p:nvSpPr>
          <p:spPr>
            <a:xfrm flipH="false" flipV="false" rot="0">
              <a:off x="48260" y="33020"/>
              <a:ext cx="637540" cy="184150"/>
            </a:xfrm>
            <a:custGeom>
              <a:avLst/>
              <a:gdLst/>
              <a:ahLst/>
              <a:cxnLst/>
              <a:rect r="r" b="b" t="t" l="l"/>
              <a:pathLst>
                <a:path h="184150" w="637540">
                  <a:moveTo>
                    <a:pt x="557530" y="179070"/>
                  </a:moveTo>
                  <a:cubicBezTo>
                    <a:pt x="34290" y="170180"/>
                    <a:pt x="25400" y="160020"/>
                    <a:pt x="16510" y="146050"/>
                  </a:cubicBezTo>
                  <a:cubicBezTo>
                    <a:pt x="7620" y="132080"/>
                    <a:pt x="0" y="113030"/>
                    <a:pt x="2540" y="95250"/>
                  </a:cubicBezTo>
                  <a:cubicBezTo>
                    <a:pt x="5080" y="73660"/>
                    <a:pt x="22860" y="40640"/>
                    <a:pt x="41910" y="29210"/>
                  </a:cubicBezTo>
                  <a:cubicBezTo>
                    <a:pt x="62230" y="17780"/>
                    <a:pt x="99060" y="17780"/>
                    <a:pt x="119380" y="25400"/>
                  </a:cubicBezTo>
                  <a:cubicBezTo>
                    <a:pt x="135890" y="30480"/>
                    <a:pt x="149860" y="46990"/>
                    <a:pt x="157480" y="60960"/>
                  </a:cubicBezTo>
                  <a:cubicBezTo>
                    <a:pt x="165100" y="76200"/>
                    <a:pt x="170180" y="96520"/>
                    <a:pt x="166370" y="113030"/>
                  </a:cubicBezTo>
                  <a:cubicBezTo>
                    <a:pt x="161290" y="134620"/>
                    <a:pt x="138430" y="163830"/>
                    <a:pt x="119380" y="175260"/>
                  </a:cubicBezTo>
                  <a:cubicBezTo>
                    <a:pt x="104140" y="184150"/>
                    <a:pt x="83820" y="184150"/>
                    <a:pt x="67310" y="180340"/>
                  </a:cubicBezTo>
                  <a:cubicBezTo>
                    <a:pt x="50800" y="176530"/>
                    <a:pt x="31750" y="167640"/>
                    <a:pt x="21590" y="153670"/>
                  </a:cubicBezTo>
                  <a:cubicBezTo>
                    <a:pt x="8890" y="135890"/>
                    <a:pt x="1270" y="99060"/>
                    <a:pt x="5080" y="77470"/>
                  </a:cubicBezTo>
                  <a:cubicBezTo>
                    <a:pt x="8890" y="60960"/>
                    <a:pt x="21590" y="44450"/>
                    <a:pt x="34290" y="34290"/>
                  </a:cubicBezTo>
                  <a:cubicBezTo>
                    <a:pt x="48260" y="24130"/>
                    <a:pt x="58420" y="21590"/>
                    <a:pt x="85090" y="17780"/>
                  </a:cubicBezTo>
                  <a:cubicBezTo>
                    <a:pt x="163830" y="5080"/>
                    <a:pt x="500380" y="0"/>
                    <a:pt x="575310" y="24130"/>
                  </a:cubicBezTo>
                  <a:cubicBezTo>
                    <a:pt x="600710" y="31750"/>
                    <a:pt x="612140" y="40640"/>
                    <a:pt x="622300" y="55880"/>
                  </a:cubicBezTo>
                  <a:cubicBezTo>
                    <a:pt x="631190" y="69850"/>
                    <a:pt x="637540" y="92710"/>
                    <a:pt x="635000" y="109220"/>
                  </a:cubicBezTo>
                  <a:cubicBezTo>
                    <a:pt x="632460" y="127000"/>
                    <a:pt x="622300" y="147320"/>
                    <a:pt x="609600" y="158750"/>
                  </a:cubicBezTo>
                  <a:cubicBezTo>
                    <a:pt x="595630" y="170180"/>
                    <a:pt x="557530" y="179070"/>
                    <a:pt x="557530" y="179070"/>
                  </a:cubicBezTo>
                </a:path>
              </a:pathLst>
            </a:custGeom>
            <a:solidFill>
              <a:srgbClr val="1E1E1E"/>
            </a:solidFill>
            <a:ln cap="sq">
              <a:noFill/>
              <a:prstDash val="solid"/>
              <a:miter/>
            </a:ln>
          </p:spPr>
        </p:sp>
      </p:grpSp>
      <p:grpSp>
        <p:nvGrpSpPr>
          <p:cNvPr name="Group 10" id="10"/>
          <p:cNvGrpSpPr/>
          <p:nvPr/>
        </p:nvGrpSpPr>
        <p:grpSpPr>
          <a:xfrm rot="0">
            <a:off x="6405911" y="2954179"/>
            <a:ext cx="1702117" cy="263842"/>
            <a:chOff x="0" y="0"/>
            <a:chExt cx="2269490" cy="351790"/>
          </a:xfrm>
        </p:grpSpPr>
        <p:sp>
          <p:nvSpPr>
            <p:cNvPr name="Freeform 11" id="11"/>
            <p:cNvSpPr/>
            <p:nvPr/>
          </p:nvSpPr>
          <p:spPr>
            <a:xfrm flipH="false" flipV="false" rot="0">
              <a:off x="48260" y="50800"/>
              <a:ext cx="2172970" cy="271780"/>
            </a:xfrm>
            <a:custGeom>
              <a:avLst/>
              <a:gdLst/>
              <a:ahLst/>
              <a:cxnLst/>
              <a:rect r="r" b="b" t="t" l="l"/>
              <a:pathLst>
                <a:path h="271780" w="2172970">
                  <a:moveTo>
                    <a:pt x="76200" y="0"/>
                  </a:moveTo>
                  <a:cubicBezTo>
                    <a:pt x="589280" y="15240"/>
                    <a:pt x="728980" y="35560"/>
                    <a:pt x="810260" y="53340"/>
                  </a:cubicBezTo>
                  <a:cubicBezTo>
                    <a:pt x="857250" y="63500"/>
                    <a:pt x="862330" y="76200"/>
                    <a:pt x="918210" y="85090"/>
                  </a:cubicBezTo>
                  <a:cubicBezTo>
                    <a:pt x="1098550" y="110490"/>
                    <a:pt x="1931670" y="40640"/>
                    <a:pt x="2084070" y="77470"/>
                  </a:cubicBezTo>
                  <a:cubicBezTo>
                    <a:pt x="2123440" y="87630"/>
                    <a:pt x="2141220" y="97790"/>
                    <a:pt x="2155190" y="115570"/>
                  </a:cubicBezTo>
                  <a:cubicBezTo>
                    <a:pt x="2166620" y="129540"/>
                    <a:pt x="2170430" y="151130"/>
                    <a:pt x="2169160" y="167640"/>
                  </a:cubicBezTo>
                  <a:cubicBezTo>
                    <a:pt x="2169160" y="185420"/>
                    <a:pt x="2162810" y="205740"/>
                    <a:pt x="2148840" y="219710"/>
                  </a:cubicBezTo>
                  <a:cubicBezTo>
                    <a:pt x="2133600" y="234950"/>
                    <a:pt x="2098040" y="251460"/>
                    <a:pt x="2073910" y="248920"/>
                  </a:cubicBezTo>
                  <a:cubicBezTo>
                    <a:pt x="2051050" y="246380"/>
                    <a:pt x="2019300" y="222250"/>
                    <a:pt x="2007870" y="203200"/>
                  </a:cubicBezTo>
                  <a:cubicBezTo>
                    <a:pt x="1997710" y="187960"/>
                    <a:pt x="1993900" y="167640"/>
                    <a:pt x="1998980" y="149860"/>
                  </a:cubicBezTo>
                  <a:cubicBezTo>
                    <a:pt x="2004060" y="128270"/>
                    <a:pt x="2028190" y="96520"/>
                    <a:pt x="2047240" y="85090"/>
                  </a:cubicBezTo>
                  <a:cubicBezTo>
                    <a:pt x="2063750" y="76200"/>
                    <a:pt x="2084070" y="73660"/>
                    <a:pt x="2101850" y="80010"/>
                  </a:cubicBezTo>
                  <a:cubicBezTo>
                    <a:pt x="2123440" y="86360"/>
                    <a:pt x="2155190" y="109220"/>
                    <a:pt x="2164080" y="132080"/>
                  </a:cubicBezTo>
                  <a:cubicBezTo>
                    <a:pt x="2172970" y="153670"/>
                    <a:pt x="2165350" y="191770"/>
                    <a:pt x="2155190" y="212090"/>
                  </a:cubicBezTo>
                  <a:cubicBezTo>
                    <a:pt x="2146300" y="227330"/>
                    <a:pt x="2129790" y="238760"/>
                    <a:pt x="2110740" y="245110"/>
                  </a:cubicBezTo>
                  <a:cubicBezTo>
                    <a:pt x="2084070" y="255270"/>
                    <a:pt x="2057400" y="248920"/>
                    <a:pt x="2002790" y="250190"/>
                  </a:cubicBezTo>
                  <a:cubicBezTo>
                    <a:pt x="1830070" y="252730"/>
                    <a:pt x="1143000" y="271780"/>
                    <a:pt x="930910" y="237490"/>
                  </a:cubicBezTo>
                  <a:cubicBezTo>
                    <a:pt x="838200" y="222250"/>
                    <a:pt x="807720" y="190500"/>
                    <a:pt x="736600" y="175260"/>
                  </a:cubicBezTo>
                  <a:cubicBezTo>
                    <a:pt x="655320" y="158750"/>
                    <a:pt x="570230" y="148590"/>
                    <a:pt x="471170" y="143510"/>
                  </a:cubicBezTo>
                  <a:cubicBezTo>
                    <a:pt x="349250" y="137160"/>
                    <a:pt x="124460" y="167640"/>
                    <a:pt x="58420" y="147320"/>
                  </a:cubicBezTo>
                  <a:cubicBezTo>
                    <a:pt x="34290" y="139700"/>
                    <a:pt x="24130" y="130810"/>
                    <a:pt x="15240" y="116840"/>
                  </a:cubicBezTo>
                  <a:cubicBezTo>
                    <a:pt x="5080" y="104140"/>
                    <a:pt x="0" y="82550"/>
                    <a:pt x="2540" y="66040"/>
                  </a:cubicBezTo>
                  <a:cubicBezTo>
                    <a:pt x="3810" y="49530"/>
                    <a:pt x="13970" y="30480"/>
                    <a:pt x="26670" y="19050"/>
                  </a:cubicBezTo>
                  <a:cubicBezTo>
                    <a:pt x="39370" y="8890"/>
                    <a:pt x="76200" y="0"/>
                    <a:pt x="76200" y="0"/>
                  </a:cubicBezTo>
                </a:path>
              </a:pathLst>
            </a:custGeom>
            <a:solidFill>
              <a:srgbClr val="E7191F"/>
            </a:solidFill>
            <a:ln cap="sq">
              <a:noFill/>
              <a:prstDash val="solid"/>
              <a:miter/>
            </a:ln>
          </p:spPr>
        </p:sp>
      </p:grpSp>
      <p:grpSp>
        <p:nvGrpSpPr>
          <p:cNvPr name="Group 12" id="12"/>
          <p:cNvGrpSpPr/>
          <p:nvPr/>
        </p:nvGrpSpPr>
        <p:grpSpPr>
          <a:xfrm rot="0">
            <a:off x="5089053" y="2819400"/>
            <a:ext cx="1082040" cy="266700"/>
            <a:chOff x="0" y="0"/>
            <a:chExt cx="1442720" cy="355600"/>
          </a:xfrm>
        </p:grpSpPr>
        <p:sp>
          <p:nvSpPr>
            <p:cNvPr name="Freeform 13" id="13"/>
            <p:cNvSpPr/>
            <p:nvPr/>
          </p:nvSpPr>
          <p:spPr>
            <a:xfrm flipH="false" flipV="false" rot="0">
              <a:off x="48260" y="52070"/>
              <a:ext cx="1348740" cy="254000"/>
            </a:xfrm>
            <a:custGeom>
              <a:avLst/>
              <a:gdLst/>
              <a:ahLst/>
              <a:cxnLst/>
              <a:rect r="r" b="b" t="t" l="l"/>
              <a:pathLst>
                <a:path h="254000" w="1348740">
                  <a:moveTo>
                    <a:pt x="80010" y="0"/>
                  </a:moveTo>
                  <a:cubicBezTo>
                    <a:pt x="487680" y="3810"/>
                    <a:pt x="496570" y="17780"/>
                    <a:pt x="543560" y="22860"/>
                  </a:cubicBezTo>
                  <a:cubicBezTo>
                    <a:pt x="652780" y="35560"/>
                    <a:pt x="988060" y="15240"/>
                    <a:pt x="1090930" y="22860"/>
                  </a:cubicBezTo>
                  <a:cubicBezTo>
                    <a:pt x="1132840" y="26670"/>
                    <a:pt x="1146810" y="25400"/>
                    <a:pt x="1178560" y="36830"/>
                  </a:cubicBezTo>
                  <a:cubicBezTo>
                    <a:pt x="1223010" y="52070"/>
                    <a:pt x="1310640" y="95250"/>
                    <a:pt x="1332230" y="118110"/>
                  </a:cubicBezTo>
                  <a:cubicBezTo>
                    <a:pt x="1339850" y="127000"/>
                    <a:pt x="1342390" y="132080"/>
                    <a:pt x="1343660" y="143510"/>
                  </a:cubicBezTo>
                  <a:cubicBezTo>
                    <a:pt x="1344930" y="162560"/>
                    <a:pt x="1339850" y="203200"/>
                    <a:pt x="1325880" y="222250"/>
                  </a:cubicBezTo>
                  <a:cubicBezTo>
                    <a:pt x="1315720" y="236220"/>
                    <a:pt x="1296670" y="246380"/>
                    <a:pt x="1280160" y="250190"/>
                  </a:cubicBezTo>
                  <a:cubicBezTo>
                    <a:pt x="1262380" y="254000"/>
                    <a:pt x="1240790" y="254000"/>
                    <a:pt x="1225550" y="245110"/>
                  </a:cubicBezTo>
                  <a:cubicBezTo>
                    <a:pt x="1206500" y="233680"/>
                    <a:pt x="1179830" y="204470"/>
                    <a:pt x="1176020" y="180340"/>
                  </a:cubicBezTo>
                  <a:cubicBezTo>
                    <a:pt x="1172210" y="157480"/>
                    <a:pt x="1184910" y="120650"/>
                    <a:pt x="1201420" y="104140"/>
                  </a:cubicBezTo>
                  <a:cubicBezTo>
                    <a:pt x="1219200" y="88900"/>
                    <a:pt x="1256030" y="77470"/>
                    <a:pt x="1278890" y="82550"/>
                  </a:cubicBezTo>
                  <a:cubicBezTo>
                    <a:pt x="1301750" y="87630"/>
                    <a:pt x="1330960" y="113030"/>
                    <a:pt x="1339850" y="134620"/>
                  </a:cubicBezTo>
                  <a:cubicBezTo>
                    <a:pt x="1348740" y="156210"/>
                    <a:pt x="1344930" y="194310"/>
                    <a:pt x="1332230" y="214630"/>
                  </a:cubicBezTo>
                  <a:cubicBezTo>
                    <a:pt x="1318260" y="233680"/>
                    <a:pt x="1285240" y="252730"/>
                    <a:pt x="1261110" y="252730"/>
                  </a:cubicBezTo>
                  <a:cubicBezTo>
                    <a:pt x="1238250" y="252730"/>
                    <a:pt x="1216660" y="224790"/>
                    <a:pt x="1189990" y="214630"/>
                  </a:cubicBezTo>
                  <a:cubicBezTo>
                    <a:pt x="1160780" y="204470"/>
                    <a:pt x="1136650" y="198120"/>
                    <a:pt x="1090930" y="191770"/>
                  </a:cubicBezTo>
                  <a:cubicBezTo>
                    <a:pt x="994410" y="180340"/>
                    <a:pt x="762000" y="195580"/>
                    <a:pt x="629920" y="187960"/>
                  </a:cubicBezTo>
                  <a:cubicBezTo>
                    <a:pt x="529590" y="181610"/>
                    <a:pt x="457200" y="162560"/>
                    <a:pt x="367030" y="157480"/>
                  </a:cubicBezTo>
                  <a:cubicBezTo>
                    <a:pt x="269240" y="151130"/>
                    <a:pt x="116840" y="171450"/>
                    <a:pt x="60960" y="153670"/>
                  </a:cubicBezTo>
                  <a:cubicBezTo>
                    <a:pt x="38100" y="146050"/>
                    <a:pt x="25400" y="137160"/>
                    <a:pt x="15240" y="121920"/>
                  </a:cubicBezTo>
                  <a:cubicBezTo>
                    <a:pt x="6350" y="107950"/>
                    <a:pt x="0" y="86360"/>
                    <a:pt x="2540" y="68580"/>
                  </a:cubicBezTo>
                  <a:cubicBezTo>
                    <a:pt x="5080" y="52070"/>
                    <a:pt x="15240" y="31750"/>
                    <a:pt x="27940" y="20320"/>
                  </a:cubicBezTo>
                  <a:cubicBezTo>
                    <a:pt x="40640" y="7620"/>
                    <a:pt x="80010" y="0"/>
                    <a:pt x="80010" y="0"/>
                  </a:cubicBezTo>
                </a:path>
              </a:pathLst>
            </a:custGeom>
            <a:solidFill>
              <a:srgbClr val="E7191F"/>
            </a:solidFill>
            <a:ln cap="sq">
              <a:noFill/>
              <a:prstDash val="solid"/>
              <a:miter/>
            </a:ln>
          </p:spPr>
        </p:sp>
      </p:grpSp>
      <p:grpSp>
        <p:nvGrpSpPr>
          <p:cNvPr name="Group 14" id="14"/>
          <p:cNvGrpSpPr/>
          <p:nvPr/>
        </p:nvGrpSpPr>
        <p:grpSpPr>
          <a:xfrm rot="0">
            <a:off x="15886271" y="3014186"/>
            <a:ext cx="1040130" cy="203835"/>
            <a:chOff x="0" y="0"/>
            <a:chExt cx="1386840" cy="271780"/>
          </a:xfrm>
        </p:grpSpPr>
        <p:sp>
          <p:nvSpPr>
            <p:cNvPr name="Freeform 15" id="15"/>
            <p:cNvSpPr/>
            <p:nvPr/>
          </p:nvSpPr>
          <p:spPr>
            <a:xfrm flipH="false" flipV="false" rot="0">
              <a:off x="48260" y="49530"/>
              <a:ext cx="1289050" cy="207010"/>
            </a:xfrm>
            <a:custGeom>
              <a:avLst/>
              <a:gdLst/>
              <a:ahLst/>
              <a:cxnLst/>
              <a:rect r="r" b="b" t="t" l="l"/>
              <a:pathLst>
                <a:path h="207010" w="1289050">
                  <a:moveTo>
                    <a:pt x="78740" y="7620"/>
                  </a:moveTo>
                  <a:cubicBezTo>
                    <a:pt x="1240790" y="11430"/>
                    <a:pt x="1257300" y="21590"/>
                    <a:pt x="1271270" y="38100"/>
                  </a:cubicBezTo>
                  <a:cubicBezTo>
                    <a:pt x="1282700" y="52070"/>
                    <a:pt x="1289050" y="72390"/>
                    <a:pt x="1286510" y="90170"/>
                  </a:cubicBezTo>
                  <a:cubicBezTo>
                    <a:pt x="1282700" y="113030"/>
                    <a:pt x="1262380" y="146050"/>
                    <a:pt x="1244600" y="158750"/>
                  </a:cubicBezTo>
                  <a:cubicBezTo>
                    <a:pt x="1230630" y="168910"/>
                    <a:pt x="1209040" y="172720"/>
                    <a:pt x="1192530" y="170180"/>
                  </a:cubicBezTo>
                  <a:cubicBezTo>
                    <a:pt x="1174750" y="168910"/>
                    <a:pt x="1155700" y="161290"/>
                    <a:pt x="1143000" y="147320"/>
                  </a:cubicBezTo>
                  <a:cubicBezTo>
                    <a:pt x="1127760" y="130810"/>
                    <a:pt x="1116330" y="93980"/>
                    <a:pt x="1117600" y="72390"/>
                  </a:cubicBezTo>
                  <a:cubicBezTo>
                    <a:pt x="1118870" y="54610"/>
                    <a:pt x="1129030" y="35560"/>
                    <a:pt x="1143000" y="24130"/>
                  </a:cubicBezTo>
                  <a:cubicBezTo>
                    <a:pt x="1159510" y="10160"/>
                    <a:pt x="1197610" y="0"/>
                    <a:pt x="1219200" y="2540"/>
                  </a:cubicBezTo>
                  <a:cubicBezTo>
                    <a:pt x="1238250" y="5080"/>
                    <a:pt x="1254760" y="17780"/>
                    <a:pt x="1266190" y="30480"/>
                  </a:cubicBezTo>
                  <a:cubicBezTo>
                    <a:pt x="1277620" y="44450"/>
                    <a:pt x="1285240" y="64770"/>
                    <a:pt x="1286510" y="81280"/>
                  </a:cubicBezTo>
                  <a:cubicBezTo>
                    <a:pt x="1286510" y="99060"/>
                    <a:pt x="1282700" y="119380"/>
                    <a:pt x="1271270" y="133350"/>
                  </a:cubicBezTo>
                  <a:cubicBezTo>
                    <a:pt x="1257300" y="151130"/>
                    <a:pt x="1240790" y="161290"/>
                    <a:pt x="1201420" y="171450"/>
                  </a:cubicBezTo>
                  <a:cubicBezTo>
                    <a:pt x="1051560" y="207010"/>
                    <a:pt x="185420" y="200660"/>
                    <a:pt x="60960" y="161290"/>
                  </a:cubicBezTo>
                  <a:cubicBezTo>
                    <a:pt x="33020" y="152400"/>
                    <a:pt x="25400" y="144780"/>
                    <a:pt x="15240" y="130810"/>
                  </a:cubicBezTo>
                  <a:cubicBezTo>
                    <a:pt x="5080" y="115570"/>
                    <a:pt x="0" y="93980"/>
                    <a:pt x="2540" y="76200"/>
                  </a:cubicBezTo>
                  <a:cubicBezTo>
                    <a:pt x="3810" y="59690"/>
                    <a:pt x="15240" y="39370"/>
                    <a:pt x="27940" y="27940"/>
                  </a:cubicBezTo>
                  <a:cubicBezTo>
                    <a:pt x="40640" y="16510"/>
                    <a:pt x="78740" y="7620"/>
                    <a:pt x="78740" y="7620"/>
                  </a:cubicBezTo>
                </a:path>
              </a:pathLst>
            </a:custGeom>
            <a:solidFill>
              <a:srgbClr val="E7191F"/>
            </a:solidFill>
            <a:ln cap="sq">
              <a:noFill/>
              <a:prstDash val="solid"/>
              <a:miter/>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894720" y="-612149"/>
            <a:ext cx="3246951" cy="4114800"/>
          </a:xfrm>
          <a:custGeom>
            <a:avLst/>
            <a:gdLst/>
            <a:ahLst/>
            <a:cxnLst/>
            <a:rect r="r" b="b" t="t" l="l"/>
            <a:pathLst>
              <a:path h="4114800" w="3246951">
                <a:moveTo>
                  <a:pt x="0" y="0"/>
                </a:moveTo>
                <a:lnTo>
                  <a:pt x="3246951" y="0"/>
                </a:lnTo>
                <a:lnTo>
                  <a:pt x="324695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623476" y="3086100"/>
            <a:ext cx="3246951" cy="4114800"/>
          </a:xfrm>
          <a:custGeom>
            <a:avLst/>
            <a:gdLst/>
            <a:ahLst/>
            <a:cxnLst/>
            <a:rect r="r" b="b" t="t" l="l"/>
            <a:pathLst>
              <a:path h="4114800" w="3246951">
                <a:moveTo>
                  <a:pt x="3246952" y="4114800"/>
                </a:moveTo>
                <a:lnTo>
                  <a:pt x="0" y="4114800"/>
                </a:lnTo>
                <a:lnTo>
                  <a:pt x="0" y="0"/>
                </a:lnTo>
                <a:lnTo>
                  <a:pt x="3246952" y="0"/>
                </a:lnTo>
                <a:lnTo>
                  <a:pt x="32469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8499145" cy="9497047"/>
          </a:xfrm>
          <a:custGeom>
            <a:avLst/>
            <a:gdLst/>
            <a:ahLst/>
            <a:cxnLst/>
            <a:rect r="r" b="b" t="t" l="l"/>
            <a:pathLst>
              <a:path h="9497047" w="18499145">
                <a:moveTo>
                  <a:pt x="0" y="0"/>
                </a:moveTo>
                <a:lnTo>
                  <a:pt x="18499145" y="0"/>
                </a:lnTo>
                <a:lnTo>
                  <a:pt x="18499145" y="9497047"/>
                </a:lnTo>
                <a:lnTo>
                  <a:pt x="0" y="9497047"/>
                </a:lnTo>
                <a:lnTo>
                  <a:pt x="0" y="0"/>
                </a:lnTo>
                <a:close/>
              </a:path>
            </a:pathLst>
          </a:custGeom>
          <a:blipFill>
            <a:blip r:embed="rId5"/>
            <a:stretch>
              <a:fillRect l="0" t="-3302" r="0" b="-1700"/>
            </a:stretch>
          </a:blipFill>
        </p:spPr>
      </p:sp>
      <p:grpSp>
        <p:nvGrpSpPr>
          <p:cNvPr name="Group 6" id="6"/>
          <p:cNvGrpSpPr/>
          <p:nvPr/>
        </p:nvGrpSpPr>
        <p:grpSpPr>
          <a:xfrm rot="0">
            <a:off x="549823" y="8195343"/>
            <a:ext cx="17567565" cy="1750422"/>
            <a:chOff x="0" y="0"/>
            <a:chExt cx="4626848" cy="461016"/>
          </a:xfrm>
        </p:grpSpPr>
        <p:sp>
          <p:nvSpPr>
            <p:cNvPr name="Freeform 7" id="7"/>
            <p:cNvSpPr/>
            <p:nvPr/>
          </p:nvSpPr>
          <p:spPr>
            <a:xfrm flipH="false" flipV="false" rot="0">
              <a:off x="0" y="0"/>
              <a:ext cx="4626849" cy="461016"/>
            </a:xfrm>
            <a:custGeom>
              <a:avLst/>
              <a:gdLst/>
              <a:ahLst/>
              <a:cxnLst/>
              <a:rect r="r" b="b" t="t" l="l"/>
              <a:pathLst>
                <a:path h="461016" w="4626849">
                  <a:moveTo>
                    <a:pt x="0" y="0"/>
                  </a:moveTo>
                  <a:lnTo>
                    <a:pt x="4626849" y="0"/>
                  </a:lnTo>
                  <a:lnTo>
                    <a:pt x="4626849" y="461016"/>
                  </a:lnTo>
                  <a:lnTo>
                    <a:pt x="0" y="461016"/>
                  </a:lnTo>
                  <a:close/>
                </a:path>
              </a:pathLst>
            </a:custGeom>
            <a:solidFill>
              <a:srgbClr val="EFCEC3"/>
            </a:solidFill>
          </p:spPr>
        </p:sp>
        <p:sp>
          <p:nvSpPr>
            <p:cNvPr name="TextBox 8" id="8"/>
            <p:cNvSpPr txBox="true"/>
            <p:nvPr/>
          </p:nvSpPr>
          <p:spPr>
            <a:xfrm>
              <a:off x="0" y="-66675"/>
              <a:ext cx="4626848" cy="527691"/>
            </a:xfrm>
            <a:prstGeom prst="rect">
              <a:avLst/>
            </a:prstGeom>
          </p:spPr>
          <p:txBody>
            <a:bodyPr anchor="ctr" rtlCol="false" tIns="50800" lIns="50800" bIns="50800" rIns="50800"/>
            <a:lstStyle/>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THIS TABLE CONTAINS INFORMATION OF LOANS SANCTIONED THROUGH BRE PROCESS FOR LOAN  LIMIT 10 LAKH TO 50 LAKH.</a:t>
              </a:r>
            </a:p>
          </p:txBody>
        </p:sp>
      </p:grpSp>
      <p:grpSp>
        <p:nvGrpSpPr>
          <p:cNvPr name="Group 9" id="9"/>
          <p:cNvGrpSpPr/>
          <p:nvPr/>
        </p:nvGrpSpPr>
        <p:grpSpPr>
          <a:xfrm rot="0">
            <a:off x="6168390" y="2733675"/>
            <a:ext cx="1016318" cy="270510"/>
            <a:chOff x="0" y="0"/>
            <a:chExt cx="1355090" cy="360680"/>
          </a:xfrm>
        </p:grpSpPr>
        <p:sp>
          <p:nvSpPr>
            <p:cNvPr name="Freeform 10" id="10"/>
            <p:cNvSpPr/>
            <p:nvPr/>
          </p:nvSpPr>
          <p:spPr>
            <a:xfrm flipH="false" flipV="false" rot="0">
              <a:off x="49530" y="57150"/>
              <a:ext cx="1261110" cy="255270"/>
            </a:xfrm>
            <a:custGeom>
              <a:avLst/>
              <a:gdLst/>
              <a:ahLst/>
              <a:cxnLst/>
              <a:rect r="r" b="b" t="t" l="l"/>
              <a:pathLst>
                <a:path h="255270" w="1261110">
                  <a:moveTo>
                    <a:pt x="80010" y="0"/>
                  </a:moveTo>
                  <a:cubicBezTo>
                    <a:pt x="815340" y="0"/>
                    <a:pt x="825500" y="13970"/>
                    <a:pt x="867410" y="21590"/>
                  </a:cubicBezTo>
                  <a:cubicBezTo>
                    <a:pt x="932180" y="34290"/>
                    <a:pt x="1055370" y="29210"/>
                    <a:pt x="1122680" y="50800"/>
                  </a:cubicBezTo>
                  <a:cubicBezTo>
                    <a:pt x="1172210" y="66040"/>
                    <a:pt x="1223010" y="96520"/>
                    <a:pt x="1242060" y="115570"/>
                  </a:cubicBezTo>
                  <a:cubicBezTo>
                    <a:pt x="1250950" y="124460"/>
                    <a:pt x="1253490" y="129540"/>
                    <a:pt x="1254760" y="140970"/>
                  </a:cubicBezTo>
                  <a:cubicBezTo>
                    <a:pt x="1257300" y="160020"/>
                    <a:pt x="1252220" y="201930"/>
                    <a:pt x="1239520" y="219710"/>
                  </a:cubicBezTo>
                  <a:cubicBezTo>
                    <a:pt x="1229360" y="236220"/>
                    <a:pt x="1210310" y="246380"/>
                    <a:pt x="1193800" y="250190"/>
                  </a:cubicBezTo>
                  <a:cubicBezTo>
                    <a:pt x="1177290" y="254000"/>
                    <a:pt x="1155700" y="255270"/>
                    <a:pt x="1139190" y="246380"/>
                  </a:cubicBezTo>
                  <a:cubicBezTo>
                    <a:pt x="1118870" y="236220"/>
                    <a:pt x="1092200" y="207010"/>
                    <a:pt x="1087120" y="184150"/>
                  </a:cubicBezTo>
                  <a:cubicBezTo>
                    <a:pt x="1083310" y="160020"/>
                    <a:pt x="1094740" y="123190"/>
                    <a:pt x="1111250" y="106680"/>
                  </a:cubicBezTo>
                  <a:cubicBezTo>
                    <a:pt x="1127760" y="88900"/>
                    <a:pt x="1164590" y="77470"/>
                    <a:pt x="1187450" y="81280"/>
                  </a:cubicBezTo>
                  <a:cubicBezTo>
                    <a:pt x="1211580" y="86360"/>
                    <a:pt x="1242060" y="110490"/>
                    <a:pt x="1250950" y="132080"/>
                  </a:cubicBezTo>
                  <a:cubicBezTo>
                    <a:pt x="1261110" y="153670"/>
                    <a:pt x="1258570" y="193040"/>
                    <a:pt x="1245870" y="212090"/>
                  </a:cubicBezTo>
                  <a:cubicBezTo>
                    <a:pt x="1233170" y="232410"/>
                    <a:pt x="1198880" y="252730"/>
                    <a:pt x="1174750" y="252730"/>
                  </a:cubicBezTo>
                  <a:cubicBezTo>
                    <a:pt x="1151890" y="254000"/>
                    <a:pt x="1125220" y="222250"/>
                    <a:pt x="1102360" y="217170"/>
                  </a:cubicBezTo>
                  <a:cubicBezTo>
                    <a:pt x="1085850" y="214630"/>
                    <a:pt x="1071880" y="222250"/>
                    <a:pt x="1054100" y="219710"/>
                  </a:cubicBezTo>
                  <a:cubicBezTo>
                    <a:pt x="1029970" y="217170"/>
                    <a:pt x="1002030" y="198120"/>
                    <a:pt x="972820" y="193040"/>
                  </a:cubicBezTo>
                  <a:cubicBezTo>
                    <a:pt x="942340" y="187960"/>
                    <a:pt x="909320" y="194310"/>
                    <a:pt x="876300" y="189230"/>
                  </a:cubicBezTo>
                  <a:cubicBezTo>
                    <a:pt x="840740" y="185420"/>
                    <a:pt x="819150" y="168910"/>
                    <a:pt x="767080" y="162560"/>
                  </a:cubicBezTo>
                  <a:cubicBezTo>
                    <a:pt x="633730" y="144780"/>
                    <a:pt x="154940" y="184150"/>
                    <a:pt x="60960" y="154940"/>
                  </a:cubicBezTo>
                  <a:cubicBezTo>
                    <a:pt x="34290" y="146050"/>
                    <a:pt x="25400" y="137160"/>
                    <a:pt x="15240" y="123190"/>
                  </a:cubicBezTo>
                  <a:cubicBezTo>
                    <a:pt x="5080" y="107950"/>
                    <a:pt x="0" y="86360"/>
                    <a:pt x="1270" y="68580"/>
                  </a:cubicBezTo>
                  <a:cubicBezTo>
                    <a:pt x="3810" y="52070"/>
                    <a:pt x="15240" y="30480"/>
                    <a:pt x="27940" y="19050"/>
                  </a:cubicBezTo>
                  <a:cubicBezTo>
                    <a:pt x="40640" y="7620"/>
                    <a:pt x="80010" y="0"/>
                    <a:pt x="80010" y="0"/>
                  </a:cubicBezTo>
                </a:path>
              </a:pathLst>
            </a:custGeom>
            <a:solidFill>
              <a:srgbClr val="E7191F"/>
            </a:solidFill>
            <a:ln cap="sq">
              <a:noFill/>
              <a:prstDash val="solid"/>
              <a:miter/>
            </a:ln>
          </p:spPr>
        </p:sp>
      </p:grpSp>
      <p:grpSp>
        <p:nvGrpSpPr>
          <p:cNvPr name="Group 11" id="11"/>
          <p:cNvGrpSpPr/>
          <p:nvPr/>
        </p:nvGrpSpPr>
        <p:grpSpPr>
          <a:xfrm rot="0">
            <a:off x="15380970" y="2733675"/>
            <a:ext cx="841057" cy="247650"/>
            <a:chOff x="0" y="0"/>
            <a:chExt cx="1121410" cy="330200"/>
          </a:xfrm>
        </p:grpSpPr>
        <p:sp>
          <p:nvSpPr>
            <p:cNvPr name="Freeform 12" id="12"/>
            <p:cNvSpPr/>
            <p:nvPr/>
          </p:nvSpPr>
          <p:spPr>
            <a:xfrm flipH="false" flipV="false" rot="0">
              <a:off x="48260" y="45720"/>
              <a:ext cx="1024890" cy="237490"/>
            </a:xfrm>
            <a:custGeom>
              <a:avLst/>
              <a:gdLst/>
              <a:ahLst/>
              <a:cxnLst/>
              <a:rect r="r" b="b" t="t" l="l"/>
              <a:pathLst>
                <a:path h="237490" w="1024890">
                  <a:moveTo>
                    <a:pt x="80010" y="11430"/>
                  </a:moveTo>
                  <a:cubicBezTo>
                    <a:pt x="881380" y="7620"/>
                    <a:pt x="910590" y="0"/>
                    <a:pt x="942340" y="19050"/>
                  </a:cubicBezTo>
                  <a:cubicBezTo>
                    <a:pt x="976630" y="39370"/>
                    <a:pt x="1012190" y="97790"/>
                    <a:pt x="1019810" y="130810"/>
                  </a:cubicBezTo>
                  <a:cubicBezTo>
                    <a:pt x="1024890" y="149860"/>
                    <a:pt x="1021080" y="168910"/>
                    <a:pt x="1013460" y="184150"/>
                  </a:cubicBezTo>
                  <a:cubicBezTo>
                    <a:pt x="1007110" y="199390"/>
                    <a:pt x="991870" y="215900"/>
                    <a:pt x="976630" y="223520"/>
                  </a:cubicBezTo>
                  <a:cubicBezTo>
                    <a:pt x="961390" y="232410"/>
                    <a:pt x="941070" y="237490"/>
                    <a:pt x="923290" y="232410"/>
                  </a:cubicBezTo>
                  <a:cubicBezTo>
                    <a:pt x="901700" y="227330"/>
                    <a:pt x="868680" y="205740"/>
                    <a:pt x="859790" y="184150"/>
                  </a:cubicBezTo>
                  <a:cubicBezTo>
                    <a:pt x="849630" y="162560"/>
                    <a:pt x="850900" y="124460"/>
                    <a:pt x="863600" y="104140"/>
                  </a:cubicBezTo>
                  <a:cubicBezTo>
                    <a:pt x="875030" y="85090"/>
                    <a:pt x="910590" y="66040"/>
                    <a:pt x="932180" y="63500"/>
                  </a:cubicBezTo>
                  <a:cubicBezTo>
                    <a:pt x="949960" y="60960"/>
                    <a:pt x="970280" y="66040"/>
                    <a:pt x="984250" y="77470"/>
                  </a:cubicBezTo>
                  <a:cubicBezTo>
                    <a:pt x="1002030" y="91440"/>
                    <a:pt x="1019810" y="127000"/>
                    <a:pt x="1022350" y="148590"/>
                  </a:cubicBezTo>
                  <a:cubicBezTo>
                    <a:pt x="1023620" y="166370"/>
                    <a:pt x="1016000" y="186690"/>
                    <a:pt x="1004570" y="200660"/>
                  </a:cubicBezTo>
                  <a:cubicBezTo>
                    <a:pt x="989330" y="217170"/>
                    <a:pt x="953770" y="233680"/>
                    <a:pt x="932180" y="233680"/>
                  </a:cubicBezTo>
                  <a:cubicBezTo>
                    <a:pt x="913130" y="233680"/>
                    <a:pt x="894080" y="224790"/>
                    <a:pt x="881380" y="213360"/>
                  </a:cubicBezTo>
                  <a:cubicBezTo>
                    <a:pt x="868680" y="201930"/>
                    <a:pt x="875030" y="179070"/>
                    <a:pt x="853440" y="166370"/>
                  </a:cubicBezTo>
                  <a:cubicBezTo>
                    <a:pt x="769620" y="119380"/>
                    <a:pt x="162560" y="196850"/>
                    <a:pt x="62230" y="165100"/>
                  </a:cubicBezTo>
                  <a:cubicBezTo>
                    <a:pt x="35560" y="157480"/>
                    <a:pt x="25400" y="148590"/>
                    <a:pt x="16510" y="134620"/>
                  </a:cubicBezTo>
                  <a:cubicBezTo>
                    <a:pt x="6350" y="119380"/>
                    <a:pt x="0" y="97790"/>
                    <a:pt x="2540" y="80010"/>
                  </a:cubicBezTo>
                  <a:cubicBezTo>
                    <a:pt x="5080" y="63500"/>
                    <a:pt x="15240" y="41910"/>
                    <a:pt x="27940" y="30480"/>
                  </a:cubicBezTo>
                  <a:cubicBezTo>
                    <a:pt x="41910" y="19050"/>
                    <a:pt x="80010" y="11430"/>
                    <a:pt x="80010" y="11430"/>
                  </a:cubicBezTo>
                </a:path>
              </a:pathLst>
            </a:custGeom>
            <a:solidFill>
              <a:srgbClr val="E7191F"/>
            </a:solidFill>
            <a:ln cap="sq">
              <a:no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505950"/>
          </a:xfrm>
          <a:custGeom>
            <a:avLst/>
            <a:gdLst/>
            <a:ahLst/>
            <a:cxnLst/>
            <a:rect r="r" b="b" t="t" l="l"/>
            <a:pathLst>
              <a:path h="9505950" w="18288000">
                <a:moveTo>
                  <a:pt x="0" y="0"/>
                </a:moveTo>
                <a:lnTo>
                  <a:pt x="18288000" y="0"/>
                </a:lnTo>
                <a:lnTo>
                  <a:pt x="18288000" y="9505950"/>
                </a:lnTo>
                <a:lnTo>
                  <a:pt x="0" y="9505950"/>
                </a:lnTo>
                <a:lnTo>
                  <a:pt x="0" y="0"/>
                </a:lnTo>
                <a:close/>
              </a:path>
            </a:pathLst>
          </a:custGeom>
          <a:blipFill>
            <a:blip r:embed="rId2"/>
            <a:stretch>
              <a:fillRect l="0" t="0" r="0" b="0"/>
            </a:stretch>
          </a:blipFill>
        </p:spPr>
      </p:sp>
      <p:grpSp>
        <p:nvGrpSpPr>
          <p:cNvPr name="Group 3" id="3"/>
          <p:cNvGrpSpPr/>
          <p:nvPr/>
        </p:nvGrpSpPr>
        <p:grpSpPr>
          <a:xfrm rot="0">
            <a:off x="0" y="8195343"/>
            <a:ext cx="18288000" cy="2091657"/>
            <a:chOff x="0" y="0"/>
            <a:chExt cx="4816593" cy="550889"/>
          </a:xfrm>
        </p:grpSpPr>
        <p:sp>
          <p:nvSpPr>
            <p:cNvPr name="Freeform 4" id="4"/>
            <p:cNvSpPr/>
            <p:nvPr/>
          </p:nvSpPr>
          <p:spPr>
            <a:xfrm flipH="false" flipV="false" rot="0">
              <a:off x="0" y="0"/>
              <a:ext cx="4816592" cy="550889"/>
            </a:xfrm>
            <a:custGeom>
              <a:avLst/>
              <a:gdLst/>
              <a:ahLst/>
              <a:cxnLst/>
              <a:rect r="r" b="b" t="t" l="l"/>
              <a:pathLst>
                <a:path h="550889" w="4816592">
                  <a:moveTo>
                    <a:pt x="0" y="0"/>
                  </a:moveTo>
                  <a:lnTo>
                    <a:pt x="4816592" y="0"/>
                  </a:lnTo>
                  <a:lnTo>
                    <a:pt x="4816592" y="550889"/>
                  </a:lnTo>
                  <a:lnTo>
                    <a:pt x="0" y="550889"/>
                  </a:lnTo>
                  <a:close/>
                </a:path>
              </a:pathLst>
            </a:custGeom>
            <a:solidFill>
              <a:srgbClr val="EFCEC3"/>
            </a:solidFill>
          </p:spPr>
        </p:sp>
        <p:sp>
          <p:nvSpPr>
            <p:cNvPr name="TextBox 5" id="5"/>
            <p:cNvSpPr txBox="true"/>
            <p:nvPr/>
          </p:nvSpPr>
          <p:spPr>
            <a:xfrm>
              <a:off x="0" y="-66675"/>
              <a:ext cx="4816593" cy="617564"/>
            </a:xfrm>
            <a:prstGeom prst="rect">
              <a:avLst/>
            </a:prstGeom>
          </p:spPr>
          <p:txBody>
            <a:bodyPr anchor="ctr" rtlCol="false" tIns="50800" lIns="50800" bIns="50800" rIns="50800"/>
            <a:lstStyle/>
            <a:p>
              <a:pPr algn="just">
                <a:lnSpc>
                  <a:spcPts val="4339"/>
                </a:lnSpc>
              </a:pPr>
              <a:r>
                <a:rPr lang="en-US" b="true" sz="3099">
                  <a:solidFill>
                    <a:srgbClr val="000000"/>
                  </a:solidFill>
                  <a:latin typeface="Glacial Indifference Bold"/>
                  <a:ea typeface="Glacial Indifference Bold"/>
                  <a:cs typeface="Glacial Indifference Bold"/>
                  <a:sym typeface="Glacial Indifference Bold"/>
                </a:rPr>
                <a:t>WE ARE INTERESTED IN COLUMNS WHICH CONTAINS DETAILS OF MODULE NAME, CPC NAME, CUSTOMER ID, SANCTION DATE, TOTAL EXPOSURE, JOURNEY TYPE ONLY.</a:t>
              </a:r>
            </a:p>
          </p:txBody>
        </p:sp>
      </p:grpSp>
      <p:grpSp>
        <p:nvGrpSpPr>
          <p:cNvPr name="Group 6" id="6"/>
          <p:cNvGrpSpPr/>
          <p:nvPr/>
        </p:nvGrpSpPr>
        <p:grpSpPr>
          <a:xfrm rot="0">
            <a:off x="14527530" y="2674620"/>
            <a:ext cx="1380173" cy="204788"/>
            <a:chOff x="0" y="0"/>
            <a:chExt cx="1840230" cy="273050"/>
          </a:xfrm>
        </p:grpSpPr>
        <p:sp>
          <p:nvSpPr>
            <p:cNvPr name="Freeform 7" id="7"/>
            <p:cNvSpPr/>
            <p:nvPr/>
          </p:nvSpPr>
          <p:spPr>
            <a:xfrm flipH="false" flipV="false" rot="0">
              <a:off x="49530" y="48260"/>
              <a:ext cx="1741170" cy="217170"/>
            </a:xfrm>
            <a:custGeom>
              <a:avLst/>
              <a:gdLst/>
              <a:ahLst/>
              <a:cxnLst/>
              <a:rect r="r" b="b" t="t" l="l"/>
              <a:pathLst>
                <a:path h="217170" w="1741170">
                  <a:moveTo>
                    <a:pt x="77470" y="10160"/>
                  </a:moveTo>
                  <a:cubicBezTo>
                    <a:pt x="1694180" y="12700"/>
                    <a:pt x="1710690" y="20320"/>
                    <a:pt x="1723390" y="39370"/>
                  </a:cubicBezTo>
                  <a:cubicBezTo>
                    <a:pt x="1737360" y="59690"/>
                    <a:pt x="1741170" y="97790"/>
                    <a:pt x="1732280" y="119380"/>
                  </a:cubicBezTo>
                  <a:cubicBezTo>
                    <a:pt x="1723390" y="140970"/>
                    <a:pt x="1694180" y="166370"/>
                    <a:pt x="1671320" y="170180"/>
                  </a:cubicBezTo>
                  <a:cubicBezTo>
                    <a:pt x="1648460" y="175260"/>
                    <a:pt x="1611630" y="165100"/>
                    <a:pt x="1595120" y="149860"/>
                  </a:cubicBezTo>
                  <a:cubicBezTo>
                    <a:pt x="1577340" y="133350"/>
                    <a:pt x="1564640" y="96520"/>
                    <a:pt x="1568450" y="73660"/>
                  </a:cubicBezTo>
                  <a:cubicBezTo>
                    <a:pt x="1572260" y="50800"/>
                    <a:pt x="1596390" y="20320"/>
                    <a:pt x="1617980" y="10160"/>
                  </a:cubicBezTo>
                  <a:cubicBezTo>
                    <a:pt x="1638300" y="0"/>
                    <a:pt x="1676400" y="2540"/>
                    <a:pt x="1696720" y="15240"/>
                  </a:cubicBezTo>
                  <a:cubicBezTo>
                    <a:pt x="1717040" y="26670"/>
                    <a:pt x="1734820" y="60960"/>
                    <a:pt x="1738630" y="82550"/>
                  </a:cubicBezTo>
                  <a:cubicBezTo>
                    <a:pt x="1741170" y="101600"/>
                    <a:pt x="1734820" y="120650"/>
                    <a:pt x="1723390" y="135890"/>
                  </a:cubicBezTo>
                  <a:cubicBezTo>
                    <a:pt x="1709420" y="152400"/>
                    <a:pt x="1694180" y="162560"/>
                    <a:pt x="1653540" y="172720"/>
                  </a:cubicBezTo>
                  <a:cubicBezTo>
                    <a:pt x="1471930" y="217170"/>
                    <a:pt x="236220" y="194310"/>
                    <a:pt x="77470" y="163830"/>
                  </a:cubicBezTo>
                  <a:cubicBezTo>
                    <a:pt x="46990" y="158750"/>
                    <a:pt x="39370" y="156210"/>
                    <a:pt x="26670" y="144780"/>
                  </a:cubicBezTo>
                  <a:cubicBezTo>
                    <a:pt x="13970" y="133350"/>
                    <a:pt x="1270" y="114300"/>
                    <a:pt x="1270" y="96520"/>
                  </a:cubicBezTo>
                  <a:cubicBezTo>
                    <a:pt x="0" y="76200"/>
                    <a:pt x="11430" y="44450"/>
                    <a:pt x="26670" y="30480"/>
                  </a:cubicBezTo>
                  <a:cubicBezTo>
                    <a:pt x="38100" y="17780"/>
                    <a:pt x="77470" y="10160"/>
                    <a:pt x="77470" y="10160"/>
                  </a:cubicBezTo>
                </a:path>
              </a:pathLst>
            </a:custGeom>
            <a:solidFill>
              <a:srgbClr val="E7191F"/>
            </a:solid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DAGdCNxHRjo</dc:identifier>
  <dcterms:modified xsi:type="dcterms:W3CDTF">2011-08-01T06:04:30Z</dcterms:modified>
  <cp:revision>1</cp:revision>
  <dc:title>ETL </dc:title>
</cp:coreProperties>
</file>